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7"/>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Open Sans" charset="1" panose="020B0606030504020204"/>
      <p:regular r:id="rId30"/>
    </p:embeddedFont>
    <p:embeddedFont>
      <p:font typeface="Open Sans Bold" charset="1" panose="020B0806030504020204"/>
      <p:regular r:id="rId31"/>
    </p:embeddedFont>
    <p:embeddedFont>
      <p:font typeface="Open Sans Italics" charset="1" panose="020B0606030504020204"/>
      <p:regular r:id="rId32"/>
    </p:embeddedFont>
    <p:embeddedFont>
      <p:font typeface="Open Sans Bold Italics" charset="1" panose="020B0806030504020204"/>
      <p:regular r:id="rId33"/>
    </p:embeddedFont>
    <p:embeddedFont>
      <p:font typeface="Open Sans Light" charset="1" panose="020B0306030504020204"/>
      <p:regular r:id="rId34"/>
    </p:embeddedFont>
    <p:embeddedFont>
      <p:font typeface="Open Sans Light Italics" charset="1" panose="020B0306030504020204"/>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22.xml" Type="http://schemas.openxmlformats.org/officeDocument/2006/relationships/notesSlide"/><Relationship Id="rId101" Target="notesSlides/notesSlide23.xml" Type="http://schemas.openxmlformats.org/officeDocument/2006/relationships/notesSlide"/><Relationship Id="rId102" Target="notesSlides/notesSlide24.xml" Type="http://schemas.openxmlformats.org/officeDocument/2006/relationships/notesSlide"/><Relationship Id="rId103" Target="notesSlides/notesSlide25.xml" Type="http://schemas.openxmlformats.org/officeDocument/2006/relationships/notesSlide"/><Relationship Id="rId104" Target="notesSlides/notesSlide26.xml" Type="http://schemas.openxmlformats.org/officeDocument/2006/relationships/notesSlide"/><Relationship Id="rId105" Target="notesSlides/notesSlide27.xml" Type="http://schemas.openxmlformats.org/officeDocument/2006/relationships/notesSlide"/><Relationship Id="rId106" Target="notesSlides/notesSlide28.xml" Type="http://schemas.openxmlformats.org/officeDocument/2006/relationships/notesSlide"/><Relationship Id="rId107" Target="notesSlides/notesSlide29.xml" Type="http://schemas.openxmlformats.org/officeDocument/2006/relationships/notesSlide"/><Relationship Id="rId108" Target="notesSlides/notesSlide30.xml" Type="http://schemas.openxmlformats.org/officeDocument/2006/relationships/notesSlide"/><Relationship Id="rId109" Target="notesSlides/notesSlide31.xml" Type="http://schemas.openxmlformats.org/officeDocument/2006/relationships/notesSlide"/><Relationship Id="rId11" Target="fonts/font11.fntdata" Type="http://schemas.openxmlformats.org/officeDocument/2006/relationships/font"/><Relationship Id="rId110" Target="notesSlides/notesSlide32.xml" Type="http://schemas.openxmlformats.org/officeDocument/2006/relationships/notesSlide"/><Relationship Id="rId111" Target="notesSlides/notesSlide33.xml" Type="http://schemas.openxmlformats.org/officeDocument/2006/relationships/notesSlide"/><Relationship Id="rId112" Target="notesSlides/notesSlide34.xml" Type="http://schemas.openxmlformats.org/officeDocument/2006/relationships/notesSlide"/><Relationship Id="rId113" Target="notesSlides/notesSlide35.xml" Type="http://schemas.openxmlformats.org/officeDocument/2006/relationships/notesSlide"/><Relationship Id="rId114" Target="notesSlides/notesSlide36.xml" Type="http://schemas.openxmlformats.org/officeDocument/2006/relationships/notesSlide"/><Relationship Id="rId115" Target="notesSlides/notesSlide37.xml" Type="http://schemas.openxmlformats.org/officeDocument/2006/relationships/note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74" Target="slides/slide37.xml" Type="http://schemas.openxmlformats.org/officeDocument/2006/relationships/slide"/><Relationship Id="rId75" Target="slides/slide38.xml" Type="http://schemas.openxmlformats.org/officeDocument/2006/relationships/slide"/><Relationship Id="rId76" Target="slides/slide39.xml" Type="http://schemas.openxmlformats.org/officeDocument/2006/relationships/slide"/><Relationship Id="rId77" Target="notesMasters/notesMaster1.xml" Type="http://schemas.openxmlformats.org/officeDocument/2006/relationships/notesMaster"/><Relationship Id="rId78" Target="theme/theme2.xml" Type="http://schemas.openxmlformats.org/officeDocument/2006/relationships/theme"/><Relationship Id="rId79" Target="notesSlides/notesSlide1.xml" Type="http://schemas.openxmlformats.org/officeDocument/2006/relationships/notesSlide"/><Relationship Id="rId8" Target="fonts/font8.fntdata" Type="http://schemas.openxmlformats.org/officeDocument/2006/relationships/font"/><Relationship Id="rId80" Target="notesSlides/notesSlide2.xml" Type="http://schemas.openxmlformats.org/officeDocument/2006/relationships/notesSlide"/><Relationship Id="rId81" Target="notesSlides/notesSlide3.xml" Type="http://schemas.openxmlformats.org/officeDocument/2006/relationships/notesSlide"/><Relationship Id="rId82" Target="notesSlides/notesSlide4.xml" Type="http://schemas.openxmlformats.org/officeDocument/2006/relationships/notesSlide"/><Relationship Id="rId83" Target="notesSlides/notesSlide5.xml" Type="http://schemas.openxmlformats.org/officeDocument/2006/relationships/notesSlide"/><Relationship Id="rId84" Target="notesSlides/notesSlide6.xml" Type="http://schemas.openxmlformats.org/officeDocument/2006/relationships/notesSlide"/><Relationship Id="rId85" Target="notesSlides/notesSlide7.xml" Type="http://schemas.openxmlformats.org/officeDocument/2006/relationships/notesSlide"/><Relationship Id="rId86" Target="notesSlides/notesSlide8.xml" Type="http://schemas.openxmlformats.org/officeDocument/2006/relationships/notesSlide"/><Relationship Id="rId87" Target="notesSlides/notesSlide9.xml" Type="http://schemas.openxmlformats.org/officeDocument/2006/relationships/notesSlide"/><Relationship Id="rId88" Target="notesSlides/notesSlide10.xml" Type="http://schemas.openxmlformats.org/officeDocument/2006/relationships/notesSlide"/><Relationship Id="rId89" Target="notesSlides/notesSlide11.xml" Type="http://schemas.openxmlformats.org/officeDocument/2006/relationships/notesSlide"/><Relationship Id="rId9" Target="fonts/font9.fntdata" Type="http://schemas.openxmlformats.org/officeDocument/2006/relationships/font"/><Relationship Id="rId90" Target="notesSlides/notesSlide12.xml" Type="http://schemas.openxmlformats.org/officeDocument/2006/relationships/notesSlide"/><Relationship Id="rId91" Target="notesSlides/notesSlide13.xml" Type="http://schemas.openxmlformats.org/officeDocument/2006/relationships/notesSlide"/><Relationship Id="rId92" Target="notesSlides/notesSlide14.xml" Type="http://schemas.openxmlformats.org/officeDocument/2006/relationships/notesSlide"/><Relationship Id="rId93" Target="notesSlides/notesSlide15.xml" Type="http://schemas.openxmlformats.org/officeDocument/2006/relationships/notesSlide"/><Relationship Id="rId94" Target="notesSlides/notesSlide16.xml" Type="http://schemas.openxmlformats.org/officeDocument/2006/relationships/notesSlide"/><Relationship Id="rId95" Target="notesSlides/notesSlide17.xml" Type="http://schemas.openxmlformats.org/officeDocument/2006/relationships/notesSlide"/><Relationship Id="rId96" Target="notesSlides/notesSlide18.xml" Type="http://schemas.openxmlformats.org/officeDocument/2006/relationships/notesSlide"/><Relationship Id="rId97" Target="notesSlides/notesSlide19.xml" Type="http://schemas.openxmlformats.org/officeDocument/2006/relationships/notesSlide"/><Relationship Id="rId98" Target="notesSlides/notesSlide20.xml" Type="http://schemas.openxmlformats.org/officeDocument/2006/relationships/notesSlide"/><Relationship Id="rId99" Target="notesSlides/notesSlide21.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React je JavaScript biblioteka za izgradnju korisničkih interfejsa, a jedan od ključnih principa koje koristi je virtuelni DOM (Virtual DOM). Evo detaljnog opisa kako React funkcioniše i šta se dešava iza kulisa:</a:t>
            </a:r>
          </a:p>
          <a:p>
            <a:r>
              <a:rPr lang="en-US"/>
              <a:t/>
            </a:r>
          </a:p>
          <a:p>
            <a:r>
              <a:rPr lang="en-US"/>
              <a:t>Definisanje komponenata:</a:t>
            </a:r>
          </a:p>
          <a:p>
            <a:r>
              <a:rPr lang="en-US"/>
              <a:t/>
            </a:r>
          </a:p>
          <a:p>
            <a:r>
              <a:rPr lang="en-US"/>
              <a:t>Razvoj React aplikacije počinje definisanjem komponenata koje čine korisnički interfejs. Komponente su izolovane delove UI-a koji se mogu sastavljati zajedno.</a:t>
            </a:r>
          </a:p>
          <a:p>
            <a:r>
              <a:rPr lang="en-US"/>
              <a:t>Stvaranje virtuelnog DOM-a:</a:t>
            </a:r>
          </a:p>
          <a:p>
            <a:r>
              <a:rPr lang="en-US"/>
              <a:t/>
            </a:r>
          </a:p>
          <a:p>
            <a:r>
              <a:rPr lang="en-US"/>
              <a:t>Kada se komponente rendiraju, React kreira virtuelni DOM koji je virtuelna reprezentacija stvarnog DOM-a. Virtuelni DOM je u osnovi JavaScript objekat koji opisuje strukturu DOM-a i njegovo trenutno stanje.</a:t>
            </a:r>
          </a:p>
          <a:p>
            <a:r>
              <a:rPr lang="en-US"/>
              <a:t>Inicijalni render:</a:t>
            </a:r>
          </a:p>
          <a:p>
            <a:r>
              <a:rPr lang="en-US"/>
              <a:t/>
            </a:r>
          </a:p>
          <a:p>
            <a:r>
              <a:rPr lang="en-US"/>
              <a:t>Prilikom inicijalnog renderovanja komponente, React poziva odgovarajuće metode životnog ciklusa (npr. constructor, render, componentDidMount za klasne komponente ili Hook-ove kao što je useEffect za funkcionalne komponente).</a:t>
            </a:r>
          </a:p>
          <a:p>
            <a:r>
              <a:rPr lang="en-US"/>
              <a:t>Rezultat ovog procesa je stablo virtuelnog DOM-a koje opisuje strukturu i stanje UI-a.</a:t>
            </a:r>
          </a:p>
          <a:p>
            <a:r>
              <a:rPr lang="en-US"/>
              <a:t>Prikazivanje na stvarnom DOM-u:</a:t>
            </a:r>
          </a:p>
          <a:p>
            <a:r>
              <a:rPr lang="en-US"/>
              <a:t/>
            </a:r>
          </a:p>
          <a:p>
            <a:r>
              <a:rPr lang="en-US"/>
              <a:t>Virtuelni DOM se upoređuje sa prethodnim stanjem kako bi se pronašle razlike (Tree Diff algoritam). Ove razlike se zatim primenjuju na stvarni DOM.</a:t>
            </a:r>
          </a:p>
          <a:p>
            <a:r>
              <a:rPr lang="en-US"/>
              <a:t>Ovaj proces optimizuje manipulaciju DOM-a, jer se samo promenjeni delovi stvarnog DOM-a ažuriraju umesto celog stabla.</a:t>
            </a:r>
          </a:p>
          <a:p>
            <a:r>
              <a:rPr lang="en-US"/>
              <a:t>Re-renderovanje i ažuriranje:</a:t>
            </a:r>
          </a:p>
          <a:p>
            <a:r>
              <a:rPr lang="en-US"/>
              <a:t/>
            </a:r>
          </a:p>
          <a:p>
            <a:r>
              <a:rPr lang="en-US"/>
              <a:t>Kada dođe do promene stanja ili props-a u komponenti, React ponovo kreira virtuelni DOM i upoređuje ga sa prethodnim stanjem.</a:t>
            </a:r>
          </a:p>
          <a:p>
            <a:r>
              <a:rPr lang="en-US"/>
              <a:t>Ako postoje razlike, React ažurira samo te delove stvarnog DOM-a koji su stvarno promenjeni.</a:t>
            </a:r>
          </a:p>
          <a:p>
            <a:r>
              <a:rPr lang="en-US"/>
              <a:t>Ovaj proces omogućava efikasno re-renderovanje i ažuriranje UI-a bez nepotrebnog manipulisanja celokupnim DOM-om.</a:t>
            </a:r>
          </a:p>
          <a:p>
            <a:r>
              <a:rPr lang="en-US"/>
              <a:t>Event Handling:</a:t>
            </a:r>
          </a:p>
          <a:p>
            <a:r>
              <a:rPr lang="en-US"/>
              <a:t/>
            </a:r>
          </a:p>
          <a:p>
            <a:r>
              <a:rPr lang="en-US"/>
              <a:t>React koristi sintaksu JSX za definisanje događaja (event handling) u komponentama. Kada se događaj aktivira (npr. klik na dugme), React poziva odgovarajuće funkcije koje su definisane u komponenti.</a:t>
            </a:r>
          </a:p>
          <a:p>
            <a:r>
              <a:rPr lang="en-US"/>
              <a:t>Stanje (State) i Props:</a:t>
            </a:r>
          </a:p>
          <a:p>
            <a:r>
              <a:rPr lang="en-US"/>
              <a:t/>
            </a:r>
          </a:p>
          <a:p>
            <a:r>
              <a:rPr lang="en-US"/>
              <a:t>Stanje komponente se može promeniti pomoću setState metode (za klasne komponente) ili pomoću Hook-ova kao što je useState (za funkcionalne komponente).</a:t>
            </a:r>
          </a:p>
          <a:p>
            <a:r>
              <a:rPr lang="en-US"/>
              <a:t>Props (svojstva) se koriste za prenos podataka od roditeljskih komponenata ka decom.</a:t>
            </a:r>
          </a:p>
          <a:p>
            <a:r>
              <a:rPr lang="en-US"/>
              <a:t>Uništavanje komponenti:</a:t>
            </a:r>
          </a:p>
          <a:p>
            <a:r>
              <a:rPr lang="en-US"/>
              <a:t/>
            </a:r>
          </a:p>
          <a:p>
            <a:r>
              <a:rPr lang="en-US"/>
              <a:t>Kada komponenta nije više potrebna, React poziva odgovarajuće metode životnog ciklusa kao što je componentWillUnmount (za klasne komponente) ili useEffect sa cleanup funkcijom (za funkcionalne komponente) kako bi oslobodio resurse i izvršio neophodno čišćenje.</a:t>
            </a:r>
          </a:p>
          <a:p>
            <a:r>
              <a:rPr lang="en-US"/>
              <a:t>Ovaj ciklus se ponavlja tokom života React aplikacije svaki put kada se nešto promeni. Virtuelni DOM, Tree Diff algoritam i efikasno upravljanje promenama omogućavaju React-u da pruži visok nivo efikasnosti i performansi u razvoju modernih korisničkih interfejsa.</a:t>
            </a:r>
          </a:p>
          <a:p>
            <a:r>
              <a:rPr lang="en-US"/>
              <a:t/>
            </a:r>
          </a:p>
          <a:p>
            <a:r>
              <a:rPr lang="en-US"/>
              <a:t>---------------------------</a:t>
            </a:r>
          </a:p>
          <a:p>
            <a:r>
              <a:rPr lang="en-US"/>
              <a:t>React funkcioniše na osnovu virtualnog DOM-a (Document Object Model) i koncepta reaktivnog programiranja. Evo osnovnog koraka kako React prikazuje informacije na ekranu:</a:t>
            </a:r>
          </a:p>
          <a:p>
            <a:r>
              <a:rPr lang="en-US"/>
              <a:t/>
            </a:r>
          </a:p>
          <a:p>
            <a:r>
              <a:rPr lang="en-US"/>
              <a:t>Inicijalizacija komponenti:</a:t>
            </a:r>
          </a:p>
          <a:p>
            <a:r>
              <a:rPr lang="en-US"/>
              <a:t/>
            </a:r>
          </a:p>
          <a:p>
            <a:r>
              <a:rPr lang="en-US"/>
              <a:t>Definišete komponente koje opisuju delove korisničkog interfejsa. Komponente su samostalni delovi koda koji se sastoje od JSX (JavaScript XML) i mogu biti funkcionalne ili klasne.</a:t>
            </a:r>
          </a:p>
          <a:p>
            <a:r>
              <a:rPr lang="en-US"/>
              <a:t/>
            </a:r>
          </a:p>
          <a:p>
            <a:r>
              <a:rPr lang="en-US"/>
              <a:t>Pisanje JSX-a:</a:t>
            </a:r>
          </a:p>
          <a:p>
            <a:r>
              <a:rPr lang="en-US"/>
              <a:t/>
            </a:r>
          </a:p>
          <a:p>
            <a:r>
              <a:rPr lang="en-US"/>
              <a:t>JSX je sintaktički šećer za JavaScript koji omogućava pisanje HTML sličnog koda unutar JavaScript fajlova.</a:t>
            </a:r>
          </a:p>
          <a:p>
            <a:r>
              <a:rPr lang="en-US"/>
              <a:t/>
            </a:r>
          </a:p>
          <a:p>
            <a:r>
              <a:rPr lang="en-US"/>
              <a:t>Renderovanje u virtualnom DOM-u:</a:t>
            </a:r>
          </a:p>
          <a:p>
            <a:r>
              <a:rPr lang="en-US"/>
              <a:t/>
            </a:r>
          </a:p>
          <a:p>
            <a:r>
              <a:rPr lang="en-US"/>
              <a:t>Koristeći funkciju ReactDOM.render(), React pretvara vaš JSX kod u virtualni DOM i renderuje ga na ekranu.</a:t>
            </a:r>
          </a:p>
          <a:p>
            <a:r>
              <a:rPr lang="en-US"/>
              <a:t/>
            </a:r>
          </a:p>
          <a:p>
            <a:r>
              <a:rPr lang="en-US"/>
              <a:t>Virtualni DOM i stvarni DOM:</a:t>
            </a:r>
          </a:p>
          <a:p>
            <a:r>
              <a:rPr lang="en-US"/>
              <a:t/>
            </a:r>
          </a:p>
          <a:p>
            <a:r>
              <a:rPr lang="en-US"/>
              <a:t>React održava virtuelni DOM, koji je apstrakcija stvarnog DOM-a. Virtuelni DOM je efikasan način praćenja promena u komponentama.</a:t>
            </a:r>
          </a:p>
          <a:p>
            <a:r>
              <a:rPr lang="en-US"/>
              <a:t>Kada se podaci ili stanje komponenti promene, React kreira novi virtuelni DOM koji predstavlja željeno stanje.</a:t>
            </a:r>
          </a:p>
          <a:p>
            <a:r>
              <a:rPr lang="en-US"/>
              <a:t>React zatim poređuje novi virtuelni DOM sa starim virtuelnim DOM-om i utvrđuje razlike (diffing).</a:t>
            </a:r>
          </a:p>
          <a:p>
            <a:r>
              <a:rPr lang="en-US"/>
              <a:t>Ponovno iscrtavanje samo promenjenih delova:</a:t>
            </a:r>
          </a:p>
          <a:p>
            <a:r>
              <a:rPr lang="en-US"/>
              <a:t/>
            </a:r>
          </a:p>
          <a:p>
            <a:r>
              <a:rPr lang="en-US"/>
              <a:t>Umesto da ažurira ceo stvarni DOM, React identifikuje samo delove virtuelnog DOM-a koji se razlikuju (razlike u odnosu na prethodni virtualni DOM) i ažurira samo te delove stvarnog DOM-a.</a:t>
            </a:r>
          </a:p>
          <a:p>
            <a:r>
              <a:rPr lang="en-US"/>
              <a:t>Ovaj proces minimizuje troškove ažuriranja i poboljšava performanse aplikacije.</a:t>
            </a:r>
          </a:p>
          <a:p>
            <a:r>
              <a:rPr lang="en-US"/>
              <a:t>Reaktivno programiranje:</a:t>
            </a:r>
          </a:p>
          <a:p>
            <a:r>
              <a:rPr lang="en-US"/>
              <a:t/>
            </a:r>
          </a:p>
          <a:p>
            <a:r>
              <a:rPr lang="en-US"/>
              <a:t>Kada korisnik interaguje sa aplikacijom (npr. klikne na dugme), React pokreće proces ponovnog iscrtavanja komponenti koje zavise od promenjenih podataka ili stanja.</a:t>
            </a:r>
          </a:p>
          <a:p>
            <a:r>
              <a:rPr lang="en-US"/>
              <a:t>Ovaj pristup omogućava automatsko ažuriranje interfejsa bez potrebe za direktnim manipulacijama stvarnog DOM-a.</a:t>
            </a:r>
          </a:p>
          <a:p>
            <a:r>
              <a:rPr lang="en-US"/>
              <a:t>Kuke (Hooks) i Životni ciklus:</a:t>
            </a:r>
          </a:p>
          <a:p>
            <a:r>
              <a:rPr lang="en-US"/>
              <a:t/>
            </a:r>
          </a:p>
          <a:p>
            <a:r>
              <a:rPr lang="en-US"/>
              <a:t>React komponente mogu koristiti kuke (npr. useState, useEffect) za upravljanje stanjem i efektima.</a:t>
            </a:r>
          </a:p>
          <a:p>
            <a:r>
              <a:rPr lang="en-US"/>
              <a:t>Kada se komponenta montira (componentDidMount kod klasnih komponenti) ili ažurira (componentDidUpdate kod klasnih komponenti), React poziva odgovarajuće kuke.</a:t>
            </a:r>
          </a:p>
          <a:p>
            <a:r>
              <a:rPr lang="en-US"/>
              <a:t>Ovim procesima, React omogućava efikasno i brzo ažuriranje korisničkog interfejsa na osnovu promenjenih podataka ili stanja. Kroz svoj pristup reaktivnom programiranju, React pojednostavljuje upravljanje kompleksnim korisničkim interfejsima i poboljšava performanse aplikacija.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React-u, komponente predstavljaju temeljne gradivne blokove za izgradnju korisničkog interfejsa. One omogućavaju organizaciju i ponovno korišćenje koda, čime olakšavaju razvoj skalabilnih i održivih aplikacija. Evo nekoliko ključnih pojmova u vezi sa React komponentama:</a:t>
            </a:r>
          </a:p>
          <a:p>
            <a:r>
              <a:rPr lang="en-US"/>
              <a:t/>
            </a:r>
          </a:p>
          <a:p>
            <a:r>
              <a:rPr lang="en-US"/>
              <a:t>Zašto koristiti komponente:</a:t>
            </a:r>
          </a:p>
          <a:p>
            <a:r>
              <a:rPr lang="en-US"/>
              <a:t/>
            </a:r>
          </a:p>
          <a:p>
            <a:r>
              <a:rPr lang="en-US"/>
              <a:t>Ponovna upotreba koda: Komponente omogućavaju da se funkcionalnosti ili vizuelni delovi interfejsa izoluju u ponovno upotrebljive module, čime se smanjuje količina redundantnog koda.</a:t>
            </a:r>
          </a:p>
          <a:p>
            <a:r>
              <a:rPr lang="en-US"/>
              <a:t>Lakše održavanje: Razdvajanje interfejsa na manje komponente olakšava praćenje, testiranje i održavanje koda.</a:t>
            </a:r>
          </a:p>
          <a:p>
            <a:r>
              <a:rPr lang="en-US"/>
              <a:t>Modularnost: Komponente omogućavaju modularni pristup razvoju, gde svaka komponenta može imati svoj sopstveni zadatak i odgovornost, čime se povećava preglednost i lakoća razvoja.</a:t>
            </a:r>
          </a:p>
          <a:p>
            <a:r>
              <a:rPr lang="en-US"/>
              <a:t>Poboljšana čitljivost koda: Kod postaje čitljiviji kada se podeli na manje delove, svaki odgovoran za određenu funkcionalnost.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funkcionalnim komponentama, životni ciklus se upravlja pomoću Hook-ova. Evo ključnih Hook-ova koji odražavaju različite faze životnog ciklusa funkcionalnih komponenti:</a:t>
            </a:r>
          </a:p>
          <a:p>
            <a:r>
              <a:rPr lang="en-US"/>
              <a:t/>
            </a:r>
          </a:p>
          <a:p>
            <a:r>
              <a:rPr lang="en-US"/>
              <a:t>Montaža:</a:t>
            </a:r>
          </a:p>
          <a:p>
            <a:r>
              <a:rPr lang="en-US"/>
              <a:t/>
            </a:r>
          </a:p>
          <a:p>
            <a:r>
              <a:rPr lang="en-US"/>
              <a:t>useEffect(() =&gt; {}, []): Ovaj Hook se poziva nakon što se komponenta prvi put montira. Ovde možeš postavljati inicijalne vrednosti, pretplate i druge akcije koje treba izvršiti nakon montaže.</a:t>
            </a:r>
          </a:p>
          <a:p>
            <a:r>
              <a:rPr lang="en-US"/>
              <a:t>Ažuriranje:</a:t>
            </a:r>
          </a:p>
          <a:p>
            <a:r>
              <a:rPr lang="en-US"/>
              <a:t/>
            </a:r>
          </a:p>
          <a:p>
            <a:r>
              <a:rPr lang="en-US"/>
              <a:t>useEffect(() =&gt; {}): Ovaj Hook se poziva nakon svakog renderovanja komponente (osim prvog). Ovde možeš obavljati različite akcije koje treba ponoviti pri svakom ažuriranju.</a:t>
            </a:r>
          </a:p>
          <a:p>
            <a:r>
              <a:rPr lang="en-US"/>
              <a:t>Demontaža:</a:t>
            </a:r>
          </a:p>
          <a:p>
            <a:r>
              <a:rPr lang="en-US"/>
              <a:t/>
            </a:r>
          </a:p>
          <a:p>
            <a:r>
              <a:rPr lang="en-US"/>
              <a:t>useEffect(() =&gt; { return () =&gt; {} }, []): Ovaj Hook se koristi za čišćenje resursa ili poništavanje akcija pre nego što se komponenta demontira. Ovo je ekvivalent componentWillUnmount u klasnim komponentama.</a:t>
            </a:r>
          </a:p>
          <a:p>
            <a:r>
              <a:rPr lang="en-US"/>
              <a:t>Primer funkcionalne komponente sa Hook-ovima koji pokrivaju ove faze životnog ciklusa:</a:t>
            </a:r>
          </a:p>
          <a:p>
            <a:r>
              <a:rPr lang="en-US"/>
              <a:t/>
            </a:r>
          </a:p>
          <a:p>
            <a:r>
              <a:rPr lang="en-US"/>
              <a:t/>
            </a:r>
          </a:p>
          <a:p>
            <a:r>
              <a:rPr lang="en-US"/>
              <a:t/>
            </a:r>
          </a:p>
          <a:p>
            <a:r>
              <a:rPr lang="en-US"/>
              <a:t/>
            </a:r>
          </a:p>
          <a:p>
            <a:r>
              <a:rPr lang="en-US"/>
              <a:t>U funkcionalnim komponentama, umesto tradicionalnih metoda životnog ciklusa koriste se Hook-ovi. Primeri nekih ključnih Hook-ova u funkcionalnim komponentama:</a:t>
            </a:r>
          </a:p>
          <a:p>
            <a:r>
              <a:rPr lang="en-US"/>
              <a:t/>
            </a:r>
          </a:p>
          <a:p>
            <a:r>
              <a:rPr lang="en-US"/>
              <a:t>Montaža:</a:t>
            </a:r>
          </a:p>
          <a:p>
            <a:r>
              <a:rPr lang="en-US"/>
              <a:t/>
            </a:r>
          </a:p>
          <a:p>
            <a:r>
              <a:rPr lang="en-US"/>
              <a:t>useEffect(() =&gt; {}, []): Zamena za componentDidMount. Poziva se nakon što je komponenta montirana. Drugi argument (niz zavisnosti) kontroliše kada će se useEffect ponoviti.</a:t>
            </a:r>
          </a:p>
          <a:p>
            <a:r>
              <a:rPr lang="en-US"/>
              <a:t>Ažuriranje:</a:t>
            </a:r>
          </a:p>
          <a:p>
            <a:r>
              <a:rPr lang="en-US"/>
              <a:t/>
            </a:r>
          </a:p>
          <a:p>
            <a:r>
              <a:rPr lang="en-US"/>
              <a:t>useEffect(() =&gt; {}): Zamena za componentDidUpdate. Poziva se nakon svakog renderovanja (osim prvog).</a:t>
            </a:r>
          </a:p>
          <a:p>
            <a:r>
              <a:rPr lang="en-US"/>
              <a:t>useMemo(() =&gt; {}, [dependencies]): Zamena za optimizaciju shouldComponentUpdate. Memoizuje vrednosti na osnovu zavisnosti i izbegava ponovno računanje ako zavisnosti nisu promenjene.</a:t>
            </a:r>
          </a:p>
          <a:p>
            <a:r>
              <a:rPr lang="en-US"/>
              <a:t>Demontaža:</a:t>
            </a:r>
          </a:p>
          <a:p>
            <a:r>
              <a:rPr lang="en-US"/>
              <a:t/>
            </a:r>
          </a:p>
          <a:p>
            <a:r>
              <a:rPr lang="en-US"/>
              <a:t>useEffect(() =&gt; { return () =&gt; {} }, []): Zamena za componentWillUnmount. Poziva se prilikom demontaže komponente.</a:t>
            </a:r>
          </a:p>
          <a:p>
            <a:r>
              <a:rPr lang="en-US"/>
              <a:t>Svi ovi Hook-ovi omogućavaju funkcionalnim komponentama da imaju ekvivalent funkcionalnosti klasnih komponenti u odnosu na životni ciklus. Važno je razumeti kada koristiti određene Hook-ove kako bi se postigla željena funkcionalnost.</a:t>
            </a:r>
          </a:p>
          <a:p>
            <a:r>
              <a:rPr lang="en-US"/>
              <a:t/>
            </a:r>
          </a:p>
          <a:p>
            <a:r>
              <a:rPr lang="en-US"/>
              <a:t/>
            </a:r>
          </a:p>
          <a:p>
            <a:r>
              <a:rPr lang="en-US"/>
              <a:t/>
            </a:r>
          </a:p>
          <a:p>
            <a:r>
              <a:rPr lang="en-US"/>
              <a:t>'''</a:t>
            </a:r>
          </a:p>
          <a:p>
            <a:r>
              <a:rPr lang="en-US"/>
              <a:t/>
            </a:r>
          </a:p>
          <a:p>
            <a:r>
              <a:rPr lang="en-US"/>
              <a:t>U pozadini React životnog ciklusa klasnih komponenti, odvijaju se različite metode. Ove metode se koriste za različite korake u životnom ciklusu komponenti. Evo tradicionalnih metoda životnog ciklusa klasnih komponenti:</a:t>
            </a:r>
          </a:p>
          <a:p>
            <a:r>
              <a:rPr lang="en-US"/>
              <a:t/>
            </a:r>
          </a:p>
          <a:p>
            <a:r>
              <a:rPr lang="en-US"/>
              <a:t>Montaža (Mounting):</a:t>
            </a:r>
          </a:p>
          <a:p>
            <a:r>
              <a:rPr lang="en-US"/>
              <a:t>constructor(props): Poziva se prilikom kreiranja instance komponente. Inicijalizuje stanje i vezuje metode za instancu.</a:t>
            </a:r>
          </a:p>
          <a:p>
            <a:r>
              <a:rPr lang="en-US"/>
              <a:t/>
            </a:r>
          </a:p>
          <a:p>
            <a:r>
              <a:rPr lang="en-US"/>
              <a:t>static getDerivedStateFromProps(props, state): Poziva se pre renderovanja kada je komponenta montirana, a zatim svaki put kada su svojstva primljenih props-a promenjena. Služi za postavljanje stanja na osnovu props-a.</a:t>
            </a:r>
          </a:p>
          <a:p>
            <a:r>
              <a:rPr lang="en-US"/>
              <a:t/>
            </a:r>
          </a:p>
          <a:p>
            <a:r>
              <a:rPr lang="en-US"/>
              <a:t>render(): Ova metoda je obavezna i vraća React elemente koji će biti prikazani.</a:t>
            </a:r>
          </a:p>
          <a:p>
            <a:r>
              <a:rPr lang="en-US"/>
              <a:t/>
            </a:r>
          </a:p>
          <a:p>
            <a:r>
              <a:rPr lang="en-US"/>
              <a:t>componentDidMount(): Poziva se nakon što je komponenta postavljena u stvarni DOM. Često se koristi za inicijalizaciju podataka.</a:t>
            </a:r>
          </a:p>
          <a:p>
            <a:r>
              <a:rPr lang="en-US"/>
              <a:t/>
            </a:r>
          </a:p>
          <a:p>
            <a:r>
              <a:rPr lang="en-US"/>
              <a:t>Ažuriranje (Updating):</a:t>
            </a:r>
          </a:p>
          <a:p>
            <a:r>
              <a:rPr lang="en-US"/>
              <a:t>static getDerivedStateFromProps(props, state): Poziva se pre svakog renderovanja zbog promene stanja ili svojstava.</a:t>
            </a:r>
          </a:p>
          <a:p>
            <a:r>
              <a:rPr lang="en-US"/>
              <a:t/>
            </a:r>
          </a:p>
          <a:p>
            <a:r>
              <a:rPr lang="en-US"/>
              <a:t>shouldComponentUpdate(nextProps, nextState): Poziva se pre nego što se izvrši render. Ovo je prilika za optimizaciju, jer omogućava preskakanje renderovanja ako nije potrebno.</a:t>
            </a:r>
          </a:p>
          <a:p>
            <a:r>
              <a:rPr lang="en-US"/>
              <a:t/>
            </a:r>
          </a:p>
          <a:p>
            <a:r>
              <a:rPr lang="en-US"/>
              <a:t>render(): Ponovno renderovanje komponente ako je potrebno.</a:t>
            </a:r>
          </a:p>
          <a:p>
            <a:r>
              <a:rPr lang="en-US"/>
              <a:t/>
            </a:r>
          </a:p>
          <a:p>
            <a:r>
              <a:rPr lang="en-US"/>
              <a:t>getSnapshotBeforeUpdate(prevProps, prevState): Poziva se pre nego što se izmenjena vrednost dodaje DOM-u. Koristi se za čuvanje trenutnih podataka (npr. scroll pozicije).</a:t>
            </a:r>
          </a:p>
          <a:p>
            <a:r>
              <a:rPr lang="en-US"/>
              <a:t/>
            </a:r>
          </a:p>
          <a:p>
            <a:r>
              <a:rPr lang="en-US"/>
              <a:t>componentDidUpdate(prevProps, prevState, snapshot): Poziva se nakon što su promene ažurirane u DOM-u. Često se koristi za interakciju sa spoljnim resursima.</a:t>
            </a:r>
          </a:p>
          <a:p>
            <a:r>
              <a:rPr lang="en-US"/>
              <a:t/>
            </a:r>
          </a:p>
          <a:p>
            <a:r>
              <a:rPr lang="en-US"/>
              <a:t>Demontaža (Unmounting):</a:t>
            </a:r>
          </a:p>
          <a:p>
            <a:r>
              <a:rPr lang="en-US"/>
              <a:t>componentWillUnmount(): Poziva se pre nego što se komponenta ukloni iz stvarnog DOM-a. Često se koristi za čišćenje resursa, poput prekidača za pretplate i timera.</a:t>
            </a:r>
          </a:p>
          <a:p>
            <a:r>
              <a:rPr lang="en-US"/>
              <a:t>Greške (Error Handling):</a:t>
            </a:r>
          </a:p>
          <a:p>
            <a:r>
              <a:rPr lang="en-US"/>
              <a:t>static getDerivedStateFromError(error): Poziva se ako neko od renderovanja izazove grešku. Služi za ažuriranje stanja na osnovu greške.</a:t>
            </a:r>
          </a:p>
          <a:p>
            <a:r>
              <a:rPr lang="en-US"/>
              <a:t/>
            </a:r>
          </a:p>
          <a:p>
            <a:r>
              <a:rPr lang="en-US"/>
              <a:t>componentDidCatch(error, info): Poziva se nakon što se greška uhvati. Koristi se za logovanje grešaka ili slanje izveštaja o greškama.</a:t>
            </a:r>
          </a:p>
          <a:p>
            <a:r>
              <a:rPr lang="en-US"/>
              <a:t/>
            </a:r>
          </a:p>
          <a:p>
            <a:r>
              <a:rPr lang="en-US"/>
              <a:t>Metode koje se povlače iz upotrebe (Deprecated):</a:t>
            </a:r>
          </a:p>
          <a:p>
            <a:r>
              <a:rPr lang="en-US"/>
              <a:t>Neki stariji metodi životnog ciklusa su povučeni iz upotrebe u React verziji 16.3 i kasnije. To uključuje componentWillMount, componentWillReceiveProps i componentWillUpdate. Umesto njih, preporučuje se korišćenje constructor, getDerivedStateFromProps i componentDidUpdate kada je to potrebno.</a:t>
            </a:r>
          </a:p>
          <a:p>
            <a:r>
              <a:rPr lang="en-US"/>
              <a:t/>
            </a:r>
          </a:p>
          <a:p>
            <a:r>
              <a:rPr lang="en-US"/>
              <a:t>Važno je napomenuti da se Hook-ovi u funkcionalnim komponentama koriste za postizanje slične funkcionalnosti kao i ove metode životnog ciklusa u klasnim komponentama.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Funkcionalna komponenta u React-u je vrsta komponente koja je definisana kao JavaScript funkcija. Ove komponente su jednostavnije od klasnih komponenti, a u modernim React projektima su često preferirane zbog svoje jednostavnosti i čitljivosti.</a:t>
            </a:r>
          </a:p>
          <a:p>
            <a:r>
              <a:rPr lang="en-US"/>
              <a:t/>
            </a:r>
          </a:p>
          <a:p>
            <a:r>
              <a:rPr lang="en-US"/>
              <a:t>import React from 'react';</a:t>
            </a:r>
          </a:p>
          <a:p>
            <a:r>
              <a:rPr lang="en-US"/>
              <a:t/>
            </a:r>
          </a:p>
          <a:p>
            <a:r>
              <a:rPr lang="en-US"/>
              <a:t>const MyComponent = (props) =&gt; {</a:t>
            </a:r>
          </a:p>
          <a:p>
            <a:r>
              <a:rPr lang="en-US"/>
              <a:t>  return (</a:t>
            </a:r>
          </a:p>
          <a:p>
            <a:r>
              <a:rPr lang="en-US"/>
              <a:t>    &lt;div&gt;</a:t>
            </a:r>
          </a:p>
          <a:p>
            <a:r>
              <a:rPr lang="en-US"/>
              <a:t>      &lt;p&gt;Hello, {props.name}!&lt;/p&gt;</a:t>
            </a:r>
          </a:p>
          <a:p>
            <a:r>
              <a:rPr lang="en-US"/>
              <a:t>    &lt;/div&gt;</a:t>
            </a:r>
          </a:p>
          <a:p>
            <a:r>
              <a:rPr lang="en-US"/>
              <a:t>  );</a:t>
            </a:r>
          </a:p>
          <a:p>
            <a:r>
              <a:rPr lang="en-US"/>
              <a:t>};</a:t>
            </a:r>
          </a:p>
          <a:p>
            <a:r>
              <a:rPr lang="en-US"/>
              <a:t/>
            </a:r>
          </a:p>
          <a:p>
            <a:r>
              <a:rPr lang="en-US"/>
              <a:t>export default MyComponent;</a:t>
            </a:r>
          </a:p>
          <a:p>
            <a:r>
              <a:rPr lang="en-US"/>
              <a:t/>
            </a:r>
          </a:p>
          <a:p>
            <a:r>
              <a:rPr lang="en-US"/>
              <a:t>U ovom primeru, MyComponent je funkcionalna komponenta koja prikazuje jednostavnu poruku. Funkcionalna komponenta može primati props (svojstva) kao argument, koje se koriste za prenos podataka iz roditeljske komponente.</a:t>
            </a:r>
          </a:p>
          <a:p>
            <a:r>
              <a:rPr lang="en-US"/>
              <a:t/>
            </a:r>
          </a:p>
          <a:p>
            <a:r>
              <a:rPr lang="en-US"/>
              <a:t>Kada koristiš funkcionalne komponente, obično ćeš koristiti Hook-ove (npr. useState, useEffect) kako bi dodao stanje, efekte i druge funkcionalnosti koje su ranije bile dostupne samo u klasnim komponentama.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Klasna komponenta u React-u je tip komponente koja se definiše kao JavaScript klasa. Klasne komponente su stariji način definisanja komponenti u React-u i ranije su bile glavni način rada sa stanjem (state) i životnim ciklusom komponenti. Ipak, sa uvođenjem Hook-ova u React 16.8, funkcionalne komponente postaju sve popularnije, jer pružaju slične funkcionalnosti, a kod je često lakši za čitanje i održavanje.</a:t>
            </a:r>
          </a:p>
          <a:p>
            <a:r>
              <a:rPr lang="en-US"/>
              <a:t/>
            </a:r>
          </a:p>
          <a:p>
            <a:r>
              <a:rPr lang="en-US"/>
              <a:t>U klasnim komponentama u React-u, stanje (state) se čuva unutar same komponente. Stanje se inicijalizuje u konstruktoru komponente pomoću this.state, a zatim se može ažurirati pomoću this.setState metode. Evo jednostavnog primera:</a:t>
            </a:r>
          </a:p>
          <a:p>
            <a:r>
              <a:rPr lang="en-US"/>
              <a:t/>
            </a:r>
          </a:p>
          <a:p>
            <a:r>
              <a:rPr lang="en-US"/>
              <a:t>U ovom primeru, Counter klasna komponenta ima stanje count koje se inicijalizuje na nulu u konstruktoru. Kada korisnik pritisne dugme, poziva se incrementCount metoda koja ažurira stanje pozivom this.setState.</a:t>
            </a:r>
          </a:p>
          <a:p>
            <a:r>
              <a:rPr lang="en-US"/>
              <a:t/>
            </a:r>
          </a:p>
          <a:p>
            <a:r>
              <a:rPr lang="en-US"/>
              <a:t>Važno je napomenuti da this.setState nije sinhrona funkcija i može se ponašati asinhrono zbog optimizacija u React-u. Ako trebaš da izvršiš nešto nakon što se stanje ažurira, možeš proslediti callback funkciju kao drugi argument za this.setState. Na primer: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Reusability (ponovna upotreba) komponenti u React-u se odnosi na praksu kreiranja komponenti na način koji omogućava njihovo lako i efikasno korišćenje na različitim mestima unutar iste ili različitih aplikacija. Ovo se postiže izdvajanjem funkcionalnosti u komponente koje su nezavisne, modularne i mogu se koristiti više puta bez dupliranja koda.</a:t>
            </a:r>
          </a:p>
          <a:p>
            <a:r>
              <a:rPr lang="en-US"/>
              <a:t/>
            </a:r>
          </a:p>
          <a:p>
            <a:r>
              <a:rPr lang="en-US"/>
              <a:t>Evo nekoliko ključnih razloga zašto je važno i korisno praviti komponente sa ponovnom upotrebom:</a:t>
            </a:r>
          </a:p>
          <a:p>
            <a:r>
              <a:rPr lang="en-US"/>
              <a:t/>
            </a:r>
          </a:p>
          <a:p>
            <a:r>
              <a:rPr lang="en-US"/>
              <a:t>Smanjenje dupliciranja koda: Kreiranjem komponenti koje obavljaju specifične zadatke, možeš izbeći ponavljanje sličnog koda na različitim mestima u tvojoj aplikaciji. Ovo čini kod čistijim, lakšim za održavanje i smanjuje mogućnost grešaka.</a:t>
            </a:r>
          </a:p>
          <a:p>
            <a:r>
              <a:rPr lang="en-US"/>
              <a:t/>
            </a:r>
          </a:p>
          <a:p>
            <a:r>
              <a:rPr lang="en-US"/>
              <a:t>Povećanje produktivnosti: Ponovna upotreba komponenti omogućava brži razvoj aplikacije jer ne moraš iznova pisati istu logiku svaki put kada ti je potrebna određena funkcionalnost. Umesto toga, jednostavno možeš koristiti postojeće komponente.</a:t>
            </a:r>
          </a:p>
          <a:p>
            <a:r>
              <a:rPr lang="en-US"/>
              <a:t/>
            </a:r>
          </a:p>
          <a:p>
            <a:r>
              <a:rPr lang="en-US"/>
              <a:t>Lakša održavanje i ažuriranje: Kada imaš komponentu koja obavlja određeni zadatak na jednom mestu, bilo kakve promene ili ažuriranja možeš primeniti na toj jednoj komponenti umesto traženja svih mesta gde se taj kod koristi.</a:t>
            </a:r>
          </a:p>
          <a:p>
            <a:r>
              <a:rPr lang="en-US"/>
              <a:t/>
            </a:r>
          </a:p>
          <a:p>
            <a:r>
              <a:rPr lang="en-US"/>
              <a:t>Jednostavnije testiranje: Izolovanje funkcionalnosti u komponente omogućava lakše testiranje svake komponente zasebno. To doprinosi boljoj testabilnosti koda i bržem otklanjanju grešaka.</a:t>
            </a:r>
          </a:p>
          <a:p>
            <a:r>
              <a:rPr lang="en-US"/>
              <a:t/>
            </a:r>
          </a:p>
          <a:p>
            <a:r>
              <a:rPr lang="en-US"/>
              <a:t>Povećanje čitljivosti koda: Razdvajanje različitih delova funkcionalnosti u odvojene komponente čini kod čitljivijim, jer se fokusiraš na rešavanje specifičnih problema u svakoj pojedinačnoj komponenti.</a:t>
            </a:r>
          </a:p>
          <a:p>
            <a:r>
              <a:rPr lang="en-US"/>
              <a:t/>
            </a:r>
          </a:p>
          <a:p>
            <a:r>
              <a:rPr lang="en-US"/>
              <a:t>Konsistentnost izgleda i ponašanja: Ponovna upotreba komponenti pomaže održavanju doslednosti izgleda i ponašanja unutar aplikacije, jer koristiš iste komponente za slične zadatke.</a:t>
            </a:r>
          </a:p>
          <a:p>
            <a:r>
              <a:rPr lang="en-US"/>
              <a:t/>
            </a:r>
          </a:p>
          <a:p>
            <a:r>
              <a:rPr lang="en-US"/>
              <a:t>Lakša integracija sa drugim bibliotekama: Ako kreiraš komponente koje su dobro izolovane i imaju jasno definisane interfejse, lako ih možeš integrisati sa drugim bibliotekama ili projektima.</a:t>
            </a:r>
          </a:p>
          <a:p>
            <a:r>
              <a:rPr lang="en-US"/>
              <a:t/>
            </a:r>
          </a:p>
          <a:p>
            <a:r>
              <a:rPr lang="en-US"/>
              <a:t>U suštini, pravljenje komponenti sa ponovnom upotrebom pomaže u stvaranju skalabilnih, održivih i efikasnih React aplikacija. To je ključna praksa koja doprinosi modularnom i struktuiranom kodiranju.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React je evoluirao od početka svog razvoja, i uvođenje Hook-ova u verziji 16.8 omogućilo je funkcionalnim komponentama da postanu snažnije i da podrže mnoge funkcionalnosti koje su ranije bile dostupne samo klasnim komponentama. Evo poređenja funkcionalnih i klasnih komponenti u React-u:</a:t>
            </a:r>
          </a:p>
          <a:p>
            <a:r>
              <a:rPr lang="en-US"/>
              <a:t/>
            </a:r>
          </a:p>
          <a:p>
            <a:r>
              <a:rPr lang="en-US"/>
              <a:t>Funkcionalne komponente:</a:t>
            </a:r>
          </a:p>
          <a:p>
            <a:r>
              <a:rPr lang="en-US"/>
              <a:t>Jednostavnost i čitljivost koda:</a:t>
            </a:r>
          </a:p>
          <a:p>
            <a:r>
              <a:rPr lang="en-US"/>
              <a:t/>
            </a:r>
          </a:p>
          <a:p>
            <a:r>
              <a:rPr lang="en-US"/>
              <a:t>Funkcionalne komponente su obično kraće i često smatrane čistijim i lakšim za čitanje.</a:t>
            </a:r>
          </a:p>
          <a:p>
            <a:r>
              <a:rPr lang="en-US"/>
              <a:t>Manje boilerplate koda, jer nema potrebe za konstruktorom i metodom za render.</a:t>
            </a:r>
          </a:p>
          <a:p>
            <a:r>
              <a:rPr lang="en-US"/>
              <a:t>Pregledan API:</a:t>
            </a:r>
          </a:p>
          <a:p>
            <a:r>
              <a:rPr lang="en-US"/>
              <a:t/>
            </a:r>
          </a:p>
          <a:p>
            <a:r>
              <a:rPr lang="en-US"/>
              <a:t>Introdukcijom Hook-ova (npr. useState, useEffect), funkcionalne komponente imaju jasno definisan API za upravljanje stanjem i efektima.</a:t>
            </a:r>
          </a:p>
          <a:p>
            <a:r>
              <a:rPr lang="en-US"/>
              <a:t>Ponovna upotreba koda:</a:t>
            </a:r>
          </a:p>
          <a:p>
            <a:r>
              <a:rPr lang="en-US"/>
              <a:t/>
            </a:r>
          </a:p>
          <a:p>
            <a:r>
              <a:rPr lang="en-US"/>
              <a:t>Lakše je deliti logiku između komponenti pomoću Hook-ova i drugih funkcionalnosti (npr. custom Hook-ova).</a:t>
            </a:r>
          </a:p>
          <a:p>
            <a:r>
              <a:rPr lang="en-US"/>
              <a:t>Lakši za testiranje:</a:t>
            </a:r>
          </a:p>
          <a:p>
            <a:r>
              <a:rPr lang="en-US"/>
              <a:t/>
            </a:r>
          </a:p>
          <a:p>
            <a:r>
              <a:rPr lang="en-US"/>
              <a:t>Funkcionalne komponente su obično lakše testirati jer se ponašaju kao obične JavaScript funkcije.</a:t>
            </a:r>
          </a:p>
          <a:p>
            <a:r>
              <a:rPr lang="en-US"/>
              <a:t>Fleksibilnost:</a:t>
            </a:r>
          </a:p>
          <a:p>
            <a:r>
              <a:rPr lang="en-US"/>
              <a:t/>
            </a:r>
          </a:p>
          <a:p>
            <a:r>
              <a:rPr lang="en-US"/>
              <a:t>Sa Hook-ovima, funkcionalne komponente mogu sada koristiti stanje i efekte, čime se smanjuje potreba za klasnim komponentama u mnogim slučajevima.</a:t>
            </a:r>
          </a:p>
          <a:p>
            <a:r>
              <a:rPr lang="en-US"/>
              <a:t>Klasne komponente:</a:t>
            </a:r>
          </a:p>
          <a:p>
            <a:r>
              <a:rPr lang="en-US"/>
              <a:t>Životni ciklus metode:</a:t>
            </a:r>
          </a:p>
          <a:p>
            <a:r>
              <a:rPr lang="en-US"/>
              <a:t/>
            </a:r>
          </a:p>
          <a:p>
            <a:r>
              <a:rPr lang="en-US"/>
              <a:t>Klasne komponente imaju životni ciklus metode (componentDidMount, componentDidUpdate, componentWillUnmount), koje omogućavaju detaljniju kontrolu nad ponašanjem komponente.</a:t>
            </a:r>
          </a:p>
          <a:p>
            <a:r>
              <a:rPr lang="en-US"/>
              <a:t>Ref-ovi:</a:t>
            </a:r>
          </a:p>
          <a:p>
            <a:r>
              <a:rPr lang="en-US"/>
              <a:t/>
            </a:r>
          </a:p>
          <a:p>
            <a:r>
              <a:rPr lang="en-US"/>
              <a:t>Klasne komponente omogućavaju korišćenje ref-ova za direktnu manipulaciju DOM elementima.</a:t>
            </a:r>
          </a:p>
          <a:p>
            <a:r>
              <a:rPr lang="en-US"/>
              <a:t>Legacy podrška:</a:t>
            </a:r>
          </a:p>
          <a:p>
            <a:r>
              <a:rPr lang="en-US"/>
              <a:t/>
            </a:r>
          </a:p>
          <a:p>
            <a:r>
              <a:rPr lang="en-US"/>
              <a:t>Klasne komponente su stariji pristup i dalje se koriste u mnogim postojećim projektima. Ponekad može biti potrebno održavati ili proširivati klasne komponente u takvim projektima.</a:t>
            </a:r>
          </a:p>
          <a:p>
            <a:r>
              <a:rPr lang="en-US"/>
              <a:t>Više mogućnosti za optimizaciju:</a:t>
            </a:r>
          </a:p>
          <a:p>
            <a:r>
              <a:rPr lang="en-US"/>
              <a:t/>
            </a:r>
          </a:p>
          <a:p>
            <a:r>
              <a:rPr lang="en-US"/>
              <a:t>Klasne komponente pružaju više mogućnosti za optimizaciju performansi, posebno sa shouldComponentUpdate metodom.</a:t>
            </a:r>
          </a:p>
          <a:p>
            <a:r>
              <a:rPr lang="en-US"/>
              <a:t>U savremenom React-u, funkcionalne komponente su često preferirane zbog svoje jednostavnosti, čitljivosti i podrške za Hook-ove. Ipak, postoje situacije u kojima klasne komponente mogu biti korisne, posebno kada je potrebno raditi sa životnim ciklusima ili kada sarađujete sa starijim kodom koji već koristi klasne komponente. S obzirom na sve ovo, odabir između funkcionalnih i klasnih komponenti zavisiće od specifičnih potreba tvoje aplikacije i tvog tima.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Virtual DOM (Virtualni DOM) je koncept koji se koristi u React-u za poboljšanje efikasnosti i performansi ažuriranja korisničkog interfejsa. Ovaj koncept pomaže minimizaciji stvarnih manipulacija DOM-a i optimizuje proces osvežavanja stranice. Evo kako Virtual DOM funkcioniše u React-u:</a:t>
            </a:r>
          </a:p>
          <a:p>
            <a:r>
              <a:rPr lang="en-US"/>
              <a:t/>
            </a:r>
          </a:p>
          <a:p>
            <a:r>
              <a:rPr lang="en-US"/>
              <a:t>Pravljenje Virtualnog DOM-a:</a:t>
            </a:r>
          </a:p>
          <a:p>
            <a:r>
              <a:rPr lang="en-US"/>
              <a:t/>
            </a:r>
          </a:p>
          <a:p>
            <a:r>
              <a:rPr lang="en-US"/>
              <a:t>Kada se komponenta u React-u ažurira zbog promene stanja (state) ili svojstava (props), React ne menja direktno stvarni DOM.</a:t>
            </a:r>
          </a:p>
          <a:p>
            <a:r>
              <a:rPr lang="en-US"/>
              <a:t>Umesto toga, React pravi Virtualni DOM, koji je virtuelna reprezentacija stvarnog DOM-a. Virtualni DOM je u osnovi JavaScript objekat koji sadrži informacije o strukturi DOM-a i njegovim ažuriranjima.</a:t>
            </a:r>
          </a:p>
          <a:p>
            <a:r>
              <a:rPr lang="en-US"/>
              <a:t>Ažuriranje Virtualnog DOM-a:</a:t>
            </a:r>
          </a:p>
          <a:p>
            <a:r>
              <a:rPr lang="en-US"/>
              <a:t/>
            </a:r>
          </a:p>
          <a:p>
            <a:r>
              <a:rPr lang="en-US"/>
              <a:t>React upoređuje stari Virtualni DOM sa novim kako bi otkrio razlike (razlike između starog i novog stanja).</a:t>
            </a:r>
          </a:p>
          <a:p>
            <a:r>
              <a:rPr lang="en-US"/>
              <a:t>Ova poređenja se obavljaju efikasno pomoću algoritama za poređenje stabala (Tree Diff), koji identifikuju minimalne promene koje su se dogodile.</a:t>
            </a:r>
          </a:p>
          <a:p>
            <a:r>
              <a:rPr lang="en-US"/>
              <a:t>Generisanje promena:</a:t>
            </a:r>
          </a:p>
          <a:p>
            <a:r>
              <a:rPr lang="en-US"/>
              <a:t/>
            </a:r>
          </a:p>
          <a:p>
            <a:r>
              <a:rPr lang="en-US"/>
              <a:t>Nakon što su identifikovane razlike, React generiše minimalni skup promena koji su potrebni da bi se ažurirao stvarni DOM tako da odgovara novom stanju.</a:t>
            </a:r>
          </a:p>
          <a:p>
            <a:r>
              <a:rPr lang="en-US"/>
              <a:t>Ove promene se zatim primenjuju na stvarni DOM kako bi se sinhronizovao sa novim stanjem komponente.</a:t>
            </a:r>
          </a:p>
          <a:p>
            <a:r>
              <a:rPr lang="en-US"/>
              <a:t>Brzo ažuriranje stvarnog DOM-a:</a:t>
            </a:r>
          </a:p>
          <a:p>
            <a:r>
              <a:rPr lang="en-US"/>
              <a:t/>
            </a:r>
          </a:p>
          <a:p>
            <a:r>
              <a:rPr lang="en-US"/>
              <a:t>Zbog toga što se promene primenjuju samo na delove DOM-a koji su stvarno ažurirani, umesto na celu stranicu, postiže se brže ažuriranje stvarnog DOM-a.</a:t>
            </a:r>
          </a:p>
          <a:p>
            <a:r>
              <a:rPr lang="en-US"/>
              <a:t>Ovo je efikasnije od direktnog manipulisanja celokupnim DOM-om za svaku promenu, što je praksa koja može biti resursno zahtevna.</a:t>
            </a:r>
          </a:p>
          <a:p>
            <a:r>
              <a:rPr lang="en-US"/>
              <a:t>Ponovno pravljanje Virtualnog DOM-a:</a:t>
            </a:r>
          </a:p>
          <a:p>
            <a:r>
              <a:rPr lang="en-US"/>
              <a:t/>
            </a:r>
          </a:p>
          <a:p>
            <a:r>
              <a:rPr lang="en-US"/>
              <a:t>Ceo proces se ponavlja za svaku promenu stanja ili svojstava komponente.</a:t>
            </a:r>
          </a:p>
          <a:p>
            <a:r>
              <a:rPr lang="en-US"/>
              <a:t>Ključna prednost Virtualnog DOM-a je u tome što minimizuje stvarne manipulacije DOM-a, čime se postiže veća efikasnost i bolje performanse aplikacije. Iako dodavanje sloja između virtuelnog i stvarnog DOM-a može izgledati kao dodatna kompleksnost, u praksi ova optimizacija značajno poboljšava brzinu ažuriranja korisničkog interfejsa, posebno u aplikacijama sa kompleksnim i dinamičkim interfejsima.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Material-UI je popularna biblioteka za izradu korisničkih interfejsa (UI) u React aplikacijama, inspirisana Google-ovim Material Design standardom. Ovaj standard pruža smernice o dizajnu i ponašanju korisničkog interfejsa kako bi se obezbedila doslednost i intuitivnost između različitih aplikacija.</a:t>
            </a:r>
          </a:p>
          <a:p>
            <a:r>
              <a:rPr lang="en-US"/>
              <a:t/>
            </a:r>
          </a:p>
          <a:p>
            <a:r>
              <a:rPr lang="en-US"/>
              <a:t>Evo nekoliko ključnih karakteristika i razloga zašto se Material-UI često koristi:</a:t>
            </a:r>
          </a:p>
          <a:p>
            <a:r>
              <a:rPr lang="en-US"/>
              <a:t/>
            </a:r>
          </a:p>
          <a:p>
            <a:r>
              <a:rPr lang="en-US"/>
              <a:t>React Komponente: Material-UI pruža širok spektar React komponenata koje olakšavaju izradu responzivnih i atraktivnih korisničkih interfejsa. Komponente su već stilizovane prema Material Design smernicama, što štedi vreme programerima.</a:t>
            </a:r>
          </a:p>
          <a:p>
            <a:r>
              <a:rPr lang="en-US"/>
              <a:t/>
            </a:r>
          </a:p>
          <a:p>
            <a:r>
              <a:rPr lang="en-US"/>
              <a:t>Responzivnost i Prilagodljivost: Material-UI komponente su dizajnirane da budu responzivne i prilagodljive, pružajući konzistentan izgled na različitim uređajima i veličinama ekrana.</a:t>
            </a:r>
          </a:p>
          <a:p>
            <a:r>
              <a:rPr lang="en-US"/>
              <a:t/>
            </a:r>
          </a:p>
          <a:p>
            <a:r>
              <a:rPr lang="en-US"/>
              <a:t>Tema i Prilagodljivost: Biblioteka podržava prilagođavanje teme (themes), što omogućava lako menjanje izgleda i stila aplikacije putem promene teme na jednom mestu.</a:t>
            </a:r>
          </a:p>
          <a:p>
            <a:r>
              <a:rPr lang="en-US"/>
              <a:t/>
            </a:r>
          </a:p>
          <a:p>
            <a:r>
              <a:rPr lang="en-US"/>
              <a:t>Široka Zajednica i Aktivnost: Material-UI ima veliku i aktivnu zajednicu korisnika i razvijača. Postoji mnogo resursa, dokumenata i primjera na internetu koji olakšavaju učenje i primenu ove biblioteke.</a:t>
            </a:r>
          </a:p>
          <a:p>
            <a:r>
              <a:rPr lang="en-US"/>
              <a:t/>
            </a:r>
          </a:p>
          <a:p>
            <a:r>
              <a:rPr lang="en-US"/>
              <a:t>Dobra Dokumentacija: Material-UI dolazi sa vrlo detaljnom i korisnom dokumentacijom. To olakšava učenje i prilagođavanje biblioteke, kao i rešavanje problema ili implementaciju složenijih funkcionalnosti.</a:t>
            </a:r>
          </a:p>
          <a:p>
            <a:r>
              <a:rPr lang="en-US"/>
              <a:t/>
            </a:r>
          </a:p>
          <a:p>
            <a:r>
              <a:rPr lang="en-US"/>
              <a:t>Održavanje i Ažuriranja: Biblioteka je redovno ažurirana kako bi pratila najnovije standarde i promene u React ekosistemu. To znači da se korisnici mogu osloniti na održavanje i podršku čak i za buduće verzije React-a.</a:t>
            </a:r>
          </a:p>
          <a:p>
            <a:r>
              <a:rPr lang="en-US"/>
              <a:t/>
            </a:r>
          </a:p>
          <a:p>
            <a:r>
              <a:rPr lang="en-US"/>
              <a:t>Široka Prisutnost u Industriji: Material-UI je često korišćen u različitim projektima i organizacijama, što ga čini popularnim izborom i olakšava saradnju između razvojnih timova.</a:t>
            </a:r>
          </a:p>
          <a:p>
            <a:r>
              <a:rPr lang="en-US"/>
              <a:t/>
            </a:r>
          </a:p>
          <a:p>
            <a:r>
              <a:rPr lang="en-US"/>
              <a:t>Zbog ovih prednosti, Material-UI je postao popularan izbor među React programerima za brzu i doslednu izradu modernih korisničkih interfejsa.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Stanje (state) u React-u predstavlja podatkovni objekat koji sadrži informacije o trenutnom stanju komponente. Svaka komponenta u React-u može imati svoje stanje, koje se može menjati tokom vremena u odgovoru na korisničke akcije, događaje ili druge promene u aplikaciji. Stanje se često koristi za dinamičko renderovanje i praćenje promena u UI-u.</a:t>
            </a:r>
          </a:p>
          <a:p>
            <a:r>
              <a:rPr lang="en-US"/>
              <a:t/>
            </a:r>
          </a:p>
          <a:p>
            <a:r>
              <a:rPr lang="en-US"/>
              <a:t>Inicijalizacija stanja:</a:t>
            </a:r>
          </a:p>
          <a:p>
            <a:r>
              <a:rPr lang="en-US"/>
              <a:t/>
            </a:r>
          </a:p>
          <a:p>
            <a:r>
              <a:rPr lang="en-US"/>
              <a:t>Stanje se inicijalizuje u konstruktoru (kod klasnih komponenti) ili pomoću Hook-a useState (kod funkcionalnih komponenti).</a:t>
            </a:r>
          </a:p>
          <a:p>
            <a:r>
              <a:rPr lang="en-US"/>
              <a:t/>
            </a:r>
          </a:p>
          <a:p>
            <a:r>
              <a:rPr lang="en-US"/>
              <a:t>class MyComponent extends React.Component {</a:t>
            </a:r>
          </a:p>
          <a:p>
            <a:r>
              <a:rPr lang="en-US"/>
              <a:t>  constructor(props) {</a:t>
            </a:r>
          </a:p>
          <a:p>
            <a:r>
              <a:rPr lang="en-US"/>
              <a:t>    super(props);</a:t>
            </a:r>
          </a:p>
          <a:p>
            <a:r>
              <a:rPr lang="en-US"/>
              <a:t>    this.state = {</a:t>
            </a:r>
          </a:p>
          <a:p>
            <a:r>
              <a:rPr lang="en-US"/>
              <a:t>      count: 0,</a:t>
            </a:r>
          </a:p>
          <a:p>
            <a:r>
              <a:rPr lang="en-US"/>
              <a:t>      // ostale stavke stanja...</a:t>
            </a:r>
          </a:p>
          <a:p>
            <a:r>
              <a:rPr lang="en-US"/>
              <a:t>    };</a:t>
            </a:r>
          </a:p>
          <a:p>
            <a:r>
              <a:rPr lang="en-US"/>
              <a:t>  }</a:t>
            </a:r>
          </a:p>
          <a:p>
            <a:r>
              <a:rPr lang="en-US"/>
              <a:t>}</a:t>
            </a:r>
          </a:p>
          <a:p>
            <a:r>
              <a:rPr lang="en-US"/>
              <a:t/>
            </a:r>
          </a:p>
          <a:p>
            <a:r>
              <a:rPr lang="en-US"/>
              <a:t>// Funkcionalna komponenta sa Hook-om useState</a:t>
            </a:r>
          </a:p>
          <a:p>
            <a:r>
              <a:rPr lang="en-US"/>
              <a:t>import React, { useState } from 'react';</a:t>
            </a:r>
          </a:p>
          <a:p>
            <a:r>
              <a:rPr lang="en-US"/>
              <a:t/>
            </a:r>
          </a:p>
          <a:p>
            <a:r>
              <a:rPr lang="en-US"/>
              <a:t>const MyFunctionalComponent = () =&gt; {</a:t>
            </a:r>
          </a:p>
          <a:p>
            <a:r>
              <a:rPr lang="en-US"/>
              <a:t>  const [count, setCount] = useState(0);</a:t>
            </a:r>
          </a:p>
          <a:p>
            <a:r>
              <a:rPr lang="en-US"/>
              <a:t>  // ostale stavke stanja...</a:t>
            </a:r>
          </a:p>
          <a:p>
            <a:r>
              <a:rPr lang="en-US"/>
              <a:t/>
            </a:r>
          </a:p>
          <a:p>
            <a:r>
              <a:rPr lang="en-US"/>
              <a:t>  //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Definicija React-a</a:t>
            </a:r>
          </a:p>
          <a:p>
            <a:r>
              <a:rPr lang="en-US"/>
              <a:t>React je JavaScript biblioteka otvorenog koda koja se koristi za izgradnju korisničkih interfejsa, posebno za pojednostavljenje razvoja jednostraničnih aplikacija. Razvijen od strane Facebook-a, React se ističe po deklarativnom pristupu programiranju, olakšavajući rad s interfejsom i stanjem aplikacije.</a:t>
            </a:r>
          </a:p>
          <a:p>
            <a:r>
              <a:rPr lang="en-US"/>
              <a:t/>
            </a:r>
          </a:p>
          <a:p>
            <a:r>
              <a:rPr lang="en-US"/>
              <a:t>b. Razlog popularnosti React-a u razvoju web aplikacija</a:t>
            </a:r>
          </a:p>
          <a:p>
            <a:r>
              <a:rPr lang="en-US"/>
              <a:t>React je postao popularan zbog svoje efikasnosti, modularnosti i fleksibilnosti. Virtualni DOM, komponentna arhitektura i jednostavan JSX omogućavaju programerima da brzo razvijaju visoko performantne i skalabilne aplikacije.</a:t>
            </a:r>
          </a:p>
          <a:p>
            <a:r>
              <a:rPr lang="en-US"/>
              <a:t/>
            </a:r>
          </a:p>
          <a:p>
            <a:r>
              <a:rPr lang="en-US"/>
              <a:t>c. Ciljevi prezentacije</a:t>
            </a:r>
          </a:p>
          <a:p>
            <a:r>
              <a:rPr lang="en-US"/>
              <a:t>Cilj ove prezentacije je pružiti uvid u osnove i napredne koncepte React-a, istražiti alate i okruženje za razvoj, te deliti najbolje prakse za optimizaciju performansi i efikasan deploy web aplikacija.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React-u, upravljanje stanjem (state managing) odnosi se na praćenje i upravljanje promjenama podataka unutar komponenata. Stanje predstavlja podatke koji mogu evoluirati tokom vremena, i kad se promijeni, React će automatski re-renderovati odgovarajuće dijelove UI-a kako bi se odrazilo novo stanje.</a:t>
            </a:r>
          </a:p>
          <a:p>
            <a:r>
              <a:rPr lang="en-US"/>
              <a:t/>
            </a:r>
          </a:p>
          <a:p>
            <a:r>
              <a:rPr lang="en-US"/>
              <a:t>Evo osnovnih aspekata vezanih za upravljanje stanjem u React-u:</a:t>
            </a:r>
          </a:p>
          <a:p>
            <a:r>
              <a:rPr lang="en-US"/>
              <a:t/>
            </a:r>
          </a:p>
          <a:p>
            <a:r>
              <a:rPr lang="en-US"/>
              <a:t>Stanje (State):</a:t>
            </a:r>
          </a:p>
          <a:p>
            <a:r>
              <a:rPr lang="en-US"/>
              <a:t/>
            </a:r>
          </a:p>
          <a:p>
            <a:r>
              <a:rPr lang="en-US"/>
              <a:t>Definicija: Stanje predstavlja podatke koji utiču na ponašanje komponente i koji se mogu mijenjati tokom vremena.</a:t>
            </a:r>
          </a:p>
          <a:p>
            <a:r>
              <a:rPr lang="en-US"/>
              <a:t>Inicijalizacija: Koristi se useState hook za definisanje i inicijalizaciju stanja u funkcionalnim komponentama.</a:t>
            </a:r>
          </a:p>
          <a:p>
            <a:r>
              <a:rPr lang="en-US"/>
              <a:t>import React, { useState } from 'react';</a:t>
            </a:r>
          </a:p>
          <a:p>
            <a:r>
              <a:rPr lang="en-US"/>
              <a:t/>
            </a:r>
          </a:p>
          <a:p>
            <a:r>
              <a:rPr lang="en-US"/>
              <a:t>const ExampleComponent = () =&gt; {</a:t>
            </a:r>
          </a:p>
          <a:p>
            <a:r>
              <a:rPr lang="en-US"/>
              <a:t>  const [state, setState] = useState(initialValue);</a:t>
            </a:r>
          </a:p>
          <a:p>
            <a:r>
              <a:rPr lang="en-US"/>
              <a:t>  // ...</a:t>
            </a:r>
          </a:p>
          <a:p>
            <a:r>
              <a:rPr lang="en-US"/>
              <a:t>};</a:t>
            </a:r>
          </a:p>
          <a:p>
            <a:r>
              <a:rPr lang="en-US"/>
              <a:t/>
            </a:r>
          </a:p>
          <a:p>
            <a:r>
              <a:rPr lang="en-US"/>
              <a:t>Kada želite promijeniti stanje, koristite funkciju koja se dobija putem useState hook-a.</a:t>
            </a:r>
          </a:p>
          <a:p>
            <a:r>
              <a:rPr lang="en-US"/>
              <a:t>Ako ažurirate stanje na osnovu prethodnog stanja, koristite funkcionalni pristup za izbjegavanje problema vezanih za asinhrono ažuriranje stanja.</a:t>
            </a:r>
          </a:p>
          <a:p>
            <a:r>
              <a:rPr lang="en-US"/>
              <a:t/>
            </a:r>
          </a:p>
          <a:p>
            <a:r>
              <a:rPr lang="en-US"/>
              <a:t>const handleButtonClick = () =&gt; {</a:t>
            </a:r>
          </a:p>
          <a:p>
            <a:r>
              <a:rPr lang="en-US"/>
              <a:t>  setState((prev) =&gt; prev + 1);</a:t>
            </a:r>
          </a:p>
          <a:p>
            <a:r>
              <a:rPr lang="en-US"/>
              <a:t>};</a:t>
            </a:r>
          </a:p>
          <a:p>
            <a:r>
              <a:rPr lang="en-US"/>
              <a:t/>
            </a:r>
          </a:p>
          <a:p>
            <a:r>
              <a:rPr lang="en-US"/>
              <a:t>Proslijeđivanje Stanja Dijeci:</a:t>
            </a:r>
          </a:p>
          <a:p>
            <a:r>
              <a:rPr lang="en-US"/>
              <a:t/>
            </a:r>
          </a:p>
          <a:p>
            <a:r>
              <a:rPr lang="en-US"/>
              <a:t>Stanje se može proslijediti kao prop (svojstvo) komponenti djeteta kako bi dijete moglo koristiti ili ažurirati to stanje.</a:t>
            </a:r>
          </a:p>
          <a:p>
            <a:r>
              <a:rPr lang="en-US"/>
              <a:t>const ParentComponent = () =&gt; {</a:t>
            </a:r>
          </a:p>
          <a:p>
            <a:r>
              <a:rPr lang="en-US"/>
              <a:t>  const [count, setCount] = useState(0);</a:t>
            </a:r>
          </a:p>
          <a:p>
            <a:r>
              <a:rPr lang="en-US"/>
              <a:t/>
            </a:r>
          </a:p>
          <a:p>
            <a:r>
              <a:rPr lang="en-US"/>
              <a:t>  return (</a:t>
            </a:r>
          </a:p>
          <a:p>
            <a:r>
              <a:rPr lang="en-US"/>
              <a:t>    &lt;ChildComponent count={count} setCount={setCount} /&gt;</a:t>
            </a:r>
          </a:p>
          <a:p>
            <a:r>
              <a:rPr lang="en-US"/>
              <a:t>  );</a:t>
            </a:r>
          </a:p>
          <a:p>
            <a:r>
              <a:rPr lang="en-US"/>
              <a:t>};</a:t>
            </a:r>
          </a:p>
          <a:p>
            <a:r>
              <a:rPr lang="en-US"/>
              <a:t/>
            </a:r>
          </a:p>
          <a:p>
            <a:r>
              <a:rPr lang="en-US"/>
              <a:t/>
            </a:r>
          </a:p>
          <a:p>
            <a:r>
              <a:rPr lang="en-US"/>
              <a:t>Kontekst (Context):</a:t>
            </a:r>
          </a:p>
          <a:p>
            <a:r>
              <a:rPr lang="en-US"/>
              <a:t/>
            </a:r>
          </a:p>
          <a:p>
            <a:r>
              <a:rPr lang="en-US"/>
              <a:t>Ako imate potrebu dijeliti stanje između više komponenata bez proslijeđivanja stanja kao propa kroz svaki nivo, možete koristiti React Context.</a:t>
            </a:r>
          </a:p>
          <a:p>
            <a:r>
              <a:rPr lang="en-US"/>
              <a:t>const MyContext = React.createContext();</a:t>
            </a:r>
          </a:p>
          <a:p>
            <a:r>
              <a:rPr lang="en-US"/>
              <a:t/>
            </a:r>
          </a:p>
          <a:p>
            <a:r>
              <a:rPr lang="en-US"/>
              <a:t>const MyProvider = ({ children }) =&gt; {</a:t>
            </a:r>
          </a:p>
          <a:p>
            <a:r>
              <a:rPr lang="en-US"/>
              <a:t>  const [value, setValue] = useState(initialValue);</a:t>
            </a:r>
          </a:p>
          <a:p>
            <a:r>
              <a:rPr lang="en-US"/>
              <a:t/>
            </a:r>
          </a:p>
          <a:p>
            <a:r>
              <a:rPr lang="en-US"/>
              <a:t>  return (</a:t>
            </a:r>
          </a:p>
          <a:p>
            <a:r>
              <a:rPr lang="en-US"/>
              <a:t>    &lt;MyContext.Provider value={{ value, setValue }}&gt;</a:t>
            </a:r>
          </a:p>
          <a:p>
            <a:r>
              <a:rPr lang="en-US"/>
              <a:t>      {children}</a:t>
            </a:r>
          </a:p>
          <a:p>
            <a:r>
              <a:rPr lang="en-US"/>
              <a:t>    &lt;/MyContext.Provider&gt;</a:t>
            </a:r>
          </a:p>
          <a:p>
            <a:r>
              <a:rPr lang="en-US"/>
              <a:t>  );</a:t>
            </a:r>
          </a:p>
          <a:p>
            <a:r>
              <a:rPr lang="en-US"/>
              <a:t>};</a:t>
            </a:r>
          </a:p>
          <a:p>
            <a:r>
              <a:rPr lang="en-US"/>
              <a:t/>
            </a:r>
          </a:p>
          <a:p>
            <a:r>
              <a:rPr lang="en-US"/>
              <a:t>Redux (opciono):</a:t>
            </a:r>
          </a:p>
          <a:p>
            <a:r>
              <a:rPr lang="en-US"/>
              <a:t/>
            </a:r>
          </a:p>
          <a:p>
            <a:r>
              <a:rPr lang="en-US"/>
              <a:t>Za kompleksnije upravljanje stanjem u aplikacijama, možete koristiti biblioteku kao što je Redux. Redux centralizuje stanje aplikacije u jednom objektu (store) i omogućava predvidljivo ažuriranje stanja.</a:t>
            </a:r>
          </a:p>
          <a:p>
            <a:r>
              <a:rPr lang="en-US"/>
              <a:t/>
            </a:r>
          </a:p>
          <a:p>
            <a:r>
              <a:rPr lang="en-US"/>
              <a:t>// Instalacija: npm install redux react-redux</a:t>
            </a:r>
          </a:p>
          <a:p>
            <a:r>
              <a:rPr lang="en-US"/>
              <a:t/>
            </a:r>
          </a:p>
          <a:p>
            <a:r>
              <a:rPr lang="en-US"/>
              <a:t/>
            </a:r>
          </a:p>
          <a:p>
            <a:r>
              <a:rPr lang="en-US"/>
              <a:t>Upravljanje stanjem u React-u omogućava bolje organizovanje koda, reaktivnost na korisničke akcije i olakšava održavanje aplikacije. Izbor između lokalnog stanja komponenti, konteksta ili biblioteka poput Redux-a zavisi od kompleksnosti vaše aplikacije i potreba.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React-u, "data props" se obično nazivaju "propertijima" ili "props". Props su način da se prenesu podaci od roditeljske komponente ka djeci. Svaka React komponenta može primiti podatke u obliku propsa.</a:t>
            </a:r>
          </a:p>
          <a:p>
            <a:r>
              <a:rPr lang="en-US"/>
              <a:t/>
            </a:r>
          </a:p>
          <a:p>
            <a:r>
              <a:rPr lang="en-US"/>
              <a:t>Evo kako se kontroliraju i šalju props drugoj komponenti:</a:t>
            </a:r>
          </a:p>
          <a:p>
            <a:r>
              <a:rPr lang="en-US"/>
              <a:t/>
            </a:r>
          </a:p>
          <a:p>
            <a:r>
              <a:rPr lang="en-US"/>
              <a:t>Definisanje Props-a:</a:t>
            </a:r>
          </a:p>
          <a:p>
            <a:r>
              <a:rPr lang="en-US"/>
              <a:t/>
            </a:r>
          </a:p>
          <a:p>
            <a:r>
              <a:rPr lang="en-US"/>
              <a:t>Roditeljska komponenta definiše i šalje props svojoj djeci prilikom renderovanja komponente.</a:t>
            </a:r>
          </a:p>
          <a:p>
            <a:r>
              <a:rPr lang="en-US"/>
              <a:t>Props su atributi koji se dodjeljuju komponenti u JSX.</a:t>
            </a:r>
          </a:p>
          <a:p>
            <a:r>
              <a:rPr lang="en-US"/>
              <a:t>// Roditeljska komponenta</a:t>
            </a:r>
          </a:p>
          <a:p>
            <a:r>
              <a:rPr lang="en-US"/>
              <a:t>const ParentComponent = () =&gt; {</a:t>
            </a:r>
          </a:p>
          <a:p>
            <a:r>
              <a:rPr lang="en-US"/>
              <a:t>  const data = "Hello from parent!";</a:t>
            </a:r>
          </a:p>
          <a:p>
            <a:r>
              <a:rPr lang="en-US"/>
              <a:t>  return &lt;ChildComponent message={data} /&gt;;</a:t>
            </a:r>
          </a:p>
          <a:p>
            <a:r>
              <a:rPr lang="en-US"/>
              <a:t>};</a:t>
            </a:r>
          </a:p>
          <a:p>
            <a:r>
              <a:rPr lang="en-US"/>
              <a:t/>
            </a:r>
          </a:p>
          <a:p>
            <a:r>
              <a:rPr lang="en-US"/>
              <a:t/>
            </a:r>
          </a:p>
          <a:p>
            <a:r>
              <a:rPr lang="en-US"/>
              <a:t>Prihvatanje Props-a:</a:t>
            </a:r>
          </a:p>
          <a:p>
            <a:r>
              <a:rPr lang="en-US"/>
              <a:t/>
            </a:r>
          </a:p>
          <a:p>
            <a:r>
              <a:rPr lang="en-US"/>
              <a:t>Dijete prima props putem funkcije kao argumenta (u funkcionalnim komponentama) ili this.props (u klasnim komponentama).</a:t>
            </a:r>
          </a:p>
          <a:p>
            <a:r>
              <a:rPr lang="en-US"/>
              <a:t>Props su samo za čitanje i ne bi trebalo mijenjati njihove vrijednosti direktno.</a:t>
            </a:r>
          </a:p>
          <a:p>
            <a:r>
              <a:rPr lang="en-US"/>
              <a:t/>
            </a:r>
          </a:p>
          <a:p>
            <a:r>
              <a:rPr lang="en-US"/>
              <a:t>const ChildComponent = (props) =&gt; {</a:t>
            </a:r>
          </a:p>
          <a:p>
            <a:r>
              <a:rPr lang="en-US"/>
              <a:t>  return &lt;p&gt;{props.message}&lt;/p&gt;;</a:t>
            </a:r>
          </a:p>
          <a:p>
            <a:r>
              <a:rPr lang="en-US"/>
              <a:t>};</a:t>
            </a:r>
          </a:p>
          <a:p>
            <a:r>
              <a:rPr lang="en-US"/>
              <a:t/>
            </a:r>
          </a:p>
          <a:p>
            <a:r>
              <a:rPr lang="en-US"/>
              <a:t/>
            </a:r>
          </a:p>
          <a:p>
            <a:r>
              <a:rPr lang="en-US"/>
              <a:t>Proslijeđivanje Props-a Kroz Više Nivoa:</a:t>
            </a:r>
          </a:p>
          <a:p>
            <a:r>
              <a:rPr lang="en-US"/>
              <a:t>Props se mogu proslijediti kroz više nivoa komponenti, prateći hijerarhiju roditelj-dijete.</a:t>
            </a:r>
          </a:p>
          <a:p>
            <a:r>
              <a:rPr lang="en-US"/>
              <a:t/>
            </a:r>
          </a:p>
          <a:p>
            <a:r>
              <a:rPr lang="en-US"/>
              <a:t>const GrandparentComponent = () =&gt; {</a:t>
            </a:r>
          </a:p>
          <a:p>
            <a:r>
              <a:rPr lang="en-US"/>
              <a:t>  const data = "Hello from grandparent!";</a:t>
            </a:r>
          </a:p>
          <a:p>
            <a:r>
              <a:rPr lang="en-US"/>
              <a:t>  return &lt;ParentComponent message={data} /&gt;;</a:t>
            </a:r>
          </a:p>
          <a:p>
            <a:r>
              <a:rPr lang="en-US"/>
              <a:t>};</a:t>
            </a:r>
          </a:p>
          <a:p>
            <a:r>
              <a:rPr lang="en-US"/>
              <a:t/>
            </a:r>
          </a:p>
          <a:p>
            <a:r>
              <a:rPr lang="en-US"/>
              <a:t>const ParentComponent = (props) =&gt; {</a:t>
            </a:r>
          </a:p>
          <a:p>
            <a:r>
              <a:rPr lang="en-US"/>
              <a:t>  return &lt;ChildComponent message={props.message} /&gt;;</a:t>
            </a:r>
          </a:p>
          <a:p>
            <a:r>
              <a:rPr lang="en-US"/>
              <a:t>};</a:t>
            </a:r>
          </a:p>
          <a:p>
            <a:r>
              <a:rPr lang="en-US"/>
              <a:t/>
            </a:r>
          </a:p>
          <a:p>
            <a:r>
              <a:rPr lang="en-US"/>
              <a:t>const ChildComponent = (props) =&gt; {</a:t>
            </a:r>
          </a:p>
          <a:p>
            <a:r>
              <a:rPr lang="en-US"/>
              <a:t>  return &lt;p&gt;{props.message}&lt;/p&gt;;</a:t>
            </a:r>
          </a:p>
          <a:p>
            <a:r>
              <a:rPr lang="en-US"/>
              <a:t>};</a:t>
            </a:r>
          </a:p>
          <a:p>
            <a:r>
              <a:rPr lang="en-US"/>
              <a:t/>
            </a:r>
          </a:p>
          <a:p>
            <a:r>
              <a:rPr lang="en-US"/>
              <a:t/>
            </a:r>
          </a:p>
          <a:p>
            <a:r>
              <a:rPr lang="en-US"/>
              <a:t>Dekonstrukcija Props-a (Optional):</a:t>
            </a:r>
          </a:p>
          <a:p>
            <a:r>
              <a:rPr lang="en-US"/>
              <a:t/>
            </a:r>
          </a:p>
          <a:p>
            <a:r>
              <a:rPr lang="en-US"/>
              <a:t>U funkcionalnim komponentama možete dekonstruisati props direktno u parametrima funkcije, čime se pojednostavljuje pristup pojedinačnim propertijima.</a:t>
            </a:r>
          </a:p>
          <a:p>
            <a:r>
              <a:rPr lang="en-US"/>
              <a:t/>
            </a:r>
          </a:p>
          <a:p>
            <a:r>
              <a:rPr lang="en-US"/>
              <a:t>const ChildComponent = ({ message }) =&gt; {</a:t>
            </a:r>
          </a:p>
          <a:p>
            <a:r>
              <a:rPr lang="en-US"/>
              <a:t>  return &lt;p&gt;{message}&lt;/p&gt;;</a:t>
            </a:r>
          </a:p>
          <a:p>
            <a:r>
              <a:rPr lang="en-US"/>
              <a:t>};</a:t>
            </a:r>
          </a:p>
          <a:p>
            <a:r>
              <a:rPr lang="en-US"/>
              <a:t/>
            </a:r>
          </a:p>
          <a:p>
            <a:r>
              <a:rPr lang="en-US"/>
              <a:t/>
            </a:r>
          </a:p>
          <a:p>
            <a:r>
              <a:rPr lang="en-US"/>
              <a:t>Kada se koriste props, React automatski re-renderuje komponentu kada se promijeni vrijednost propertija. Ovo čini React komponente dinamičnim i omogućava im da reflektuju promjene u podacima. Upravljanje props-ima je ključno za komunikaciju između različitih dijelova vaše React aplikacije.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React-u, "function props" se odnose na funkcije koje se prosleđuju kao propertiji (props) komponentama. Propertiji su parametri koji se mogu proslediti komponenti kako bi se prilagodilo ponašanje te komponente ili kako bi se preneli podaci u nju.</a:t>
            </a:r>
          </a:p>
          <a:p>
            <a:r>
              <a:rPr lang="en-US"/>
              <a:t/>
            </a:r>
          </a:p>
          <a:p>
            <a:r>
              <a:rPr lang="en-US"/>
              <a:t>Ako želite proslediti funkciju kao propertiju u React komponentu, to možete uraditi na sledeći način:</a:t>
            </a:r>
          </a:p>
          <a:p>
            <a:r>
              <a:rPr lang="en-US"/>
              <a:t/>
            </a:r>
          </a:p>
          <a:p>
            <a:r>
              <a:rPr lang="en-US"/>
              <a:t>// Roditeljska komponenta</a:t>
            </a:r>
          </a:p>
          <a:p>
            <a:r>
              <a:rPr lang="en-US"/>
              <a:t>import React from 'react';</a:t>
            </a:r>
          </a:p>
          <a:p>
            <a:r>
              <a:rPr lang="en-US"/>
              <a:t/>
            </a:r>
          </a:p>
          <a:p>
            <a:r>
              <a:rPr lang="en-US"/>
              <a:t>const RoditeljskaKomponenta = () =&gt; {</a:t>
            </a:r>
          </a:p>
          <a:p>
            <a:r>
              <a:rPr lang="en-US"/>
              <a:t>  const handleClick = () =&gt; {</a:t>
            </a:r>
          </a:p>
          <a:p>
            <a:r>
              <a:rPr lang="en-US"/>
              <a:t>    console.log('Button clicked!');</a:t>
            </a:r>
          </a:p>
          <a:p>
            <a:r>
              <a:rPr lang="en-US"/>
              <a:t>  };</a:t>
            </a:r>
          </a:p>
          <a:p>
            <a:r>
              <a:rPr lang="en-US"/>
              <a:t/>
            </a:r>
          </a:p>
          <a:p>
            <a:r>
              <a:rPr lang="en-US"/>
              <a:t>  return (</a:t>
            </a:r>
          </a:p>
          <a:p>
            <a:r>
              <a:rPr lang="en-US"/>
              <a:t>    &lt;DeteKomponenta onClick={handleClick} /&gt;</a:t>
            </a:r>
          </a:p>
          <a:p>
            <a:r>
              <a:rPr lang="en-US"/>
              <a:t>  );</a:t>
            </a:r>
          </a:p>
          <a:p>
            <a:r>
              <a:rPr lang="en-US"/>
              <a:t>};</a:t>
            </a:r>
          </a:p>
          <a:p>
            <a:r>
              <a:rPr lang="en-US"/>
              <a:t/>
            </a:r>
          </a:p>
          <a:p>
            <a:r>
              <a:rPr lang="en-US"/>
              <a:t>Prihvatanje funkcije kao propertija u dete komponenti:</a:t>
            </a:r>
          </a:p>
          <a:p>
            <a:r>
              <a:rPr lang="en-US"/>
              <a:t/>
            </a:r>
          </a:p>
          <a:p>
            <a:r>
              <a:rPr lang="en-US"/>
              <a:t>// Dete komponenta</a:t>
            </a:r>
          </a:p>
          <a:p>
            <a:r>
              <a:rPr lang="en-US"/>
              <a:t>import React from 'react';</a:t>
            </a:r>
          </a:p>
          <a:p>
            <a:r>
              <a:rPr lang="en-US"/>
              <a:t/>
            </a:r>
          </a:p>
          <a:p>
            <a:r>
              <a:rPr lang="en-US"/>
              <a:t>const DeteKomponenta = (props) =&gt; {</a:t>
            </a:r>
          </a:p>
          <a:p>
            <a:r>
              <a:rPr lang="en-US"/>
              <a:t>  return (</a:t>
            </a:r>
          </a:p>
          <a:p>
            <a:r>
              <a:rPr lang="en-US"/>
              <a:t>    &lt;button onClick={props.onClick}&gt;Click me&lt;/button&gt;</a:t>
            </a:r>
          </a:p>
          <a:p>
            <a:r>
              <a:rPr lang="en-US"/>
              <a:t>  );</a:t>
            </a:r>
          </a:p>
          <a:p>
            <a:r>
              <a:rPr lang="en-US"/>
              <a:t>};</a:t>
            </a:r>
          </a:p>
          <a:p>
            <a:r>
              <a:rPr lang="en-US"/>
              <a:t/>
            </a:r>
          </a:p>
          <a:p>
            <a:r>
              <a:rPr lang="en-US"/>
              <a:t>U ovom primeru, handleClick funkcija se definira u roditeljskoj komponenti (RoditeljskaKomponenta) i zatim se prosleđuje kao properti dete komponenti (DeteKomponenta). Dete komponenta koristi ovu funkciju kao handler za događaj klikanja na dugme.</a:t>
            </a:r>
          </a:p>
          <a:p>
            <a:r>
              <a:rPr lang="en-US"/>
              <a:t/>
            </a:r>
          </a:p>
          <a:p>
            <a:r>
              <a:rPr lang="en-US"/>
              <a:t>Kada se dugme u dete komponenti klikne, pozvaće se funkcija koja je prosleđena kao properti, u ovom slučaju handleClick iz roditeljske komponente.</a:t>
            </a:r>
          </a:p>
          <a:p>
            <a:r>
              <a:rPr lang="en-US"/>
              <a:t/>
            </a:r>
          </a:p>
          <a:p>
            <a:r>
              <a:rPr lang="en-US"/>
              <a:t>Ovo omogućava roditeljskoj komponenti da deli funkcionalnosti sa svojom decom, čime se podržava koncept "lifting state up" u React-u, gde se stanje i funkcije koje upravljaju stanjem podižu na viši nivo kako bi se delile sa više komponenti.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React-u, state i props su dva osnovna koncepta koji se koriste za upravljanje podacima u komponentama.</a:t>
            </a:r>
          </a:p>
          <a:p>
            <a:r>
              <a:rPr lang="en-US"/>
              <a:t/>
            </a:r>
          </a:p>
          <a:p>
            <a:r>
              <a:rPr lang="en-US"/>
              <a:t>Props (Properties):</a:t>
            </a:r>
          </a:p>
          <a:p>
            <a:r>
              <a:rPr lang="en-US"/>
              <a:t/>
            </a:r>
          </a:p>
          <a:p>
            <a:r>
              <a:rPr lang="en-US"/>
              <a:t>Props su podaci koji se prosleđuju od roditeljske komponente ka detetu kao atributi.</a:t>
            </a:r>
          </a:p>
          <a:p>
            <a:r>
              <a:rPr lang="en-US"/>
              <a:t>Oni su nepromenjivi (immutable), što znači da dete komponenta ne može direktno promeniti svoje props.</a:t>
            </a:r>
          </a:p>
          <a:p>
            <a:r>
              <a:rPr lang="en-US"/>
              <a:t>Koriste se za prenos podataka od roditeljske ka dete komponenti i određuju kako će komponenta izgledati i ponašati se na osnovu unetih podataka.</a:t>
            </a:r>
          </a:p>
          <a:p>
            <a:r>
              <a:rPr lang="en-US"/>
              <a:t>Primaju se kao argument u funkcionalnim komponentama ili kao this.props u klasnim komponentama.</a:t>
            </a:r>
          </a:p>
          <a:p>
            <a:r>
              <a:rPr lang="en-US"/>
              <a:t>Primer:</a:t>
            </a:r>
          </a:p>
          <a:p>
            <a:r>
              <a:rPr lang="en-US"/>
              <a:t/>
            </a:r>
          </a:p>
          <a:p>
            <a:r>
              <a:rPr lang="en-US"/>
              <a:t>// Roditeljska komponenta</a:t>
            </a:r>
          </a:p>
          <a:p>
            <a:r>
              <a:rPr lang="en-US"/>
              <a:t>&lt;DeteKomponenta name="John" age={25} /&gt;</a:t>
            </a:r>
          </a:p>
          <a:p>
            <a:r>
              <a:rPr lang="en-US"/>
              <a:t/>
            </a:r>
          </a:p>
          <a:p>
            <a:r>
              <a:rPr lang="en-US"/>
              <a:t>// Dete komponenta</a:t>
            </a:r>
          </a:p>
          <a:p>
            <a:r>
              <a:rPr lang="en-US"/>
              <a:t>const DeteKomponenta = (props) =&gt; {</a:t>
            </a:r>
          </a:p>
          <a:p>
            <a:r>
              <a:rPr lang="en-US"/>
              <a:t>  return &lt;p&gt;{`Ime: ${props.name}, Godine: ${props.age}`}&lt;/p&gt;;</a:t>
            </a:r>
          </a:p>
          <a:p>
            <a:r>
              <a:rPr lang="en-US"/>
              <a:t>};</a:t>
            </a:r>
          </a:p>
          <a:p>
            <a:r>
              <a:rPr lang="en-US"/>
              <a:t/>
            </a:r>
          </a:p>
          <a:p>
            <a:r>
              <a:rPr lang="en-US"/>
              <a:t>State:</a:t>
            </a:r>
          </a:p>
          <a:p>
            <a:r>
              <a:rPr lang="en-US"/>
              <a:t/>
            </a:r>
          </a:p>
          <a:p>
            <a:r>
              <a:rPr lang="en-US"/>
              <a:t>State predstavlja interni podatak komponente koji može da se menja tokom vremena.</a:t>
            </a:r>
          </a:p>
          <a:p>
            <a:r>
              <a:rPr lang="en-US"/>
              <a:t>Samo klasne komponente imaju state.</a:t>
            </a:r>
          </a:p>
          <a:p>
            <a:r>
              <a:rPr lang="en-US"/>
              <a:t>Promene stanja (state) uzrokuju ponovno iscrtavanje komponente, a React će se automatski pobrinuti za ažuriranje DOM-a u skladu sa novim stanjem.</a:t>
            </a:r>
          </a:p>
          <a:p>
            <a:r>
              <a:rPr lang="en-US"/>
              <a:t>Inicijalizuje se u konstruktoru kod klasnih komponenti, a kod funkcionalnih komponenti koristi se useState kuka.</a:t>
            </a:r>
          </a:p>
          <a:p>
            <a:r>
              <a:rPr lang="en-US"/>
              <a:t>Primer (klasna komponenta):</a:t>
            </a:r>
          </a:p>
          <a:p>
            <a:r>
              <a:rPr lang="en-US"/>
              <a:t/>
            </a:r>
          </a:p>
          <a:p>
            <a:r>
              <a:rPr lang="en-US"/>
              <a:t>class Brojač extends React.Component {</a:t>
            </a:r>
          </a:p>
          <a:p>
            <a:r>
              <a:rPr lang="en-US"/>
              <a:t>  constructor(props) {</a:t>
            </a:r>
          </a:p>
          <a:p>
            <a:r>
              <a:rPr lang="en-US"/>
              <a:t>    super(props);</a:t>
            </a:r>
          </a:p>
          <a:p>
            <a:r>
              <a:rPr lang="en-US"/>
              <a:t>    this.state = { count: 0 };</a:t>
            </a:r>
          </a:p>
          <a:p>
            <a:r>
              <a:rPr lang="en-US"/>
              <a:t>  }</a:t>
            </a:r>
          </a:p>
          <a:p>
            <a:r>
              <a:rPr lang="en-US"/>
              <a:t/>
            </a:r>
          </a:p>
          <a:p>
            <a:r>
              <a:rPr lang="en-US"/>
              <a:t>  povecajBrojac = () =&gt; {</a:t>
            </a:r>
          </a:p>
          <a:p>
            <a:r>
              <a:rPr lang="en-US"/>
              <a:t>    this.setState({ count: this.state.count + 1 });</a:t>
            </a:r>
          </a:p>
          <a:p>
            <a:r>
              <a:rPr lang="en-US"/>
              <a:t>  };</a:t>
            </a:r>
          </a:p>
          <a:p>
            <a:r>
              <a:rPr lang="en-US"/>
              <a:t/>
            </a:r>
          </a:p>
          <a:p>
            <a:r>
              <a:rPr lang="en-US"/>
              <a:t>  render() {</a:t>
            </a:r>
          </a:p>
          <a:p>
            <a:r>
              <a:rPr lang="en-US"/>
              <a:t>    return (</a:t>
            </a:r>
          </a:p>
          <a:p>
            <a:r>
              <a:rPr lang="en-US"/>
              <a:t>      &lt;div&gt;</a:t>
            </a:r>
          </a:p>
          <a:p>
            <a:r>
              <a:rPr lang="en-US"/>
              <a:t>        &lt;p&gt;Broj: {this.state.count}&lt;/p&gt;</a:t>
            </a:r>
          </a:p>
          <a:p>
            <a:r>
              <a:rPr lang="en-US"/>
              <a:t>        &lt;button onClick={this.povecajBrojac}&gt;Povećaj&lt;/button&gt;</a:t>
            </a:r>
          </a:p>
          <a:p>
            <a:r>
              <a:rPr lang="en-US"/>
              <a:t>      &lt;/div&gt;</a:t>
            </a:r>
          </a:p>
          <a:p>
            <a:r>
              <a:rPr lang="en-US"/>
              <a:t>    );</a:t>
            </a:r>
          </a:p>
          <a:p>
            <a:r>
              <a:rPr lang="en-US"/>
              <a:t>  }</a:t>
            </a:r>
          </a:p>
          <a:p>
            <a:r>
              <a:rPr lang="en-US"/>
              <a:t>}</a:t>
            </a:r>
          </a:p>
          <a:p>
            <a:r>
              <a:rPr lang="en-US"/>
              <a:t/>
            </a:r>
          </a:p>
          <a:p>
            <a:r>
              <a:rPr lang="en-US"/>
              <a:t>Primer (funkcionalna komponenta sa useState):</a:t>
            </a:r>
          </a:p>
          <a:p>
            <a:r>
              <a:rPr lang="en-US"/>
              <a:t/>
            </a:r>
          </a:p>
          <a:p>
            <a:r>
              <a:rPr lang="en-US"/>
              <a:t>import React, { useState } from 'react';</a:t>
            </a:r>
          </a:p>
          <a:p>
            <a:r>
              <a:rPr lang="en-US"/>
              <a:t/>
            </a:r>
          </a:p>
          <a:p>
            <a:r>
              <a:rPr lang="en-US"/>
              <a:t>const Brojač = () =&gt; {</a:t>
            </a:r>
          </a:p>
          <a:p>
            <a:r>
              <a:rPr lang="en-US"/>
              <a:t>  const [count, setCount] = useState(0);</a:t>
            </a:r>
          </a:p>
          <a:p>
            <a:r>
              <a:rPr lang="en-US"/>
              <a:t/>
            </a:r>
          </a:p>
          <a:p>
            <a:r>
              <a:rPr lang="en-US"/>
              <a:t>  const povecajBrojac = () =&gt; {</a:t>
            </a:r>
          </a:p>
          <a:p>
            <a:r>
              <a:rPr lang="en-US"/>
              <a:t>    setCount(count + 1);</a:t>
            </a:r>
          </a:p>
          <a:p>
            <a:r>
              <a:rPr lang="en-US"/>
              <a:t>  };</a:t>
            </a:r>
          </a:p>
          <a:p>
            <a:r>
              <a:rPr lang="en-US"/>
              <a:t/>
            </a:r>
          </a:p>
          <a:p>
            <a:r>
              <a:rPr lang="en-US"/>
              <a:t>  return (</a:t>
            </a:r>
          </a:p>
          <a:p>
            <a:r>
              <a:rPr lang="en-US"/>
              <a:t>    &lt;div&gt;</a:t>
            </a:r>
          </a:p>
          <a:p>
            <a:r>
              <a:rPr lang="en-US"/>
              <a:t>      &lt;p&gt;Broj: {count}&lt;/p&gt;</a:t>
            </a:r>
          </a:p>
          <a:p>
            <a:r>
              <a:rPr lang="en-US"/>
              <a:t>      &lt;button onClick={povecajBrojac}&gt;Povećaj&lt;/button&gt;</a:t>
            </a:r>
          </a:p>
          <a:p>
            <a:r>
              <a:rPr lang="en-US"/>
              <a:t>    &lt;/div&gt;</a:t>
            </a:r>
          </a:p>
          <a:p>
            <a:r>
              <a:rPr lang="en-US"/>
              <a:t>  );</a:t>
            </a:r>
          </a:p>
          <a:p>
            <a:r>
              <a:rPr lang="en-US"/>
              <a:t>};</a:t>
            </a:r>
          </a:p>
          <a:p>
            <a:r>
              <a:rPr lang="en-US"/>
              <a:t/>
            </a:r>
          </a:p>
          <a:p>
            <a:r>
              <a:rPr lang="en-US"/>
              <a:t>Ukratko, props se koriste za prenos podataka između komponenti, dok se state koristi za praćenje i upravljanje internim stanjem jedne komponente.</a:t>
            </a:r>
          </a:p>
          <a:p>
            <a:r>
              <a:rPr lang="en-US"/>
              <a:t>------------</a:t>
            </a:r>
          </a:p>
          <a:p>
            <a:r>
              <a:rPr lang="en-US"/>
              <a:t>React koristi state i props za upravljanje podacima unutar komponenti. Svaki od ovih koncepta ima svoje prednosti i mane.</a:t>
            </a:r>
          </a:p>
          <a:p>
            <a:r>
              <a:rPr lang="en-US"/>
              <a:t/>
            </a:r>
          </a:p>
          <a:p>
            <a:r>
              <a:rPr lang="en-US"/>
              <a:t>Prednosti state:</a:t>
            </a:r>
          </a:p>
          <a:p>
            <a:r>
              <a:rPr lang="en-US"/>
              <a:t>Dinamičko ažuriranje:</a:t>
            </a:r>
          </a:p>
          <a:p>
            <a:r>
              <a:rPr lang="en-US"/>
              <a:t/>
            </a:r>
          </a:p>
          <a:p>
            <a:r>
              <a:rPr lang="en-US"/>
              <a:t>State omogućava komponentama da održavaju i ažuriraju svoje stanje tokom vremena. Kada se stanje promeni, React će automatski ponovo iscrtati komponentu.</a:t>
            </a:r>
          </a:p>
          <a:p>
            <a:r>
              <a:rPr lang="en-US"/>
              <a:t>Lokalno stanje:</a:t>
            </a:r>
          </a:p>
          <a:p>
            <a:r>
              <a:rPr lang="en-US"/>
              <a:t/>
            </a:r>
          </a:p>
          <a:p>
            <a:r>
              <a:rPr lang="en-US"/>
              <a:t>Stanje je lokalno za svaku instancu komponente, što znači da se promene u stanju jedne komponente neće direktno uticati na stanje druge komponente.</a:t>
            </a:r>
          </a:p>
          <a:p>
            <a:r>
              <a:rPr lang="en-US"/>
              <a:t>Održavanje podataka:</a:t>
            </a:r>
          </a:p>
          <a:p>
            <a:r>
              <a:rPr lang="en-US"/>
              <a:t/>
            </a:r>
          </a:p>
          <a:p>
            <a:r>
              <a:rPr lang="en-US"/>
              <a:t>Koristi se za praćenje podataka specifičnih za komponentu, kao što su korisnički unosi, brojači, i slično.</a:t>
            </a:r>
          </a:p>
          <a:p>
            <a:r>
              <a:rPr lang="en-US"/>
              <a:t>Mane state:</a:t>
            </a:r>
          </a:p>
          <a:p>
            <a:r>
              <a:rPr lang="en-US"/>
              <a:t>Nije deljen između komponenti:</a:t>
            </a:r>
          </a:p>
          <a:p>
            <a:r>
              <a:rPr lang="en-US"/>
              <a:t/>
            </a:r>
          </a:p>
          <a:p>
            <a:r>
              <a:rPr lang="en-US"/>
              <a:t>State je lokalno za svaku komponentu, što znači da nije lako deliti stanje između različitih komponenti. U nekim situacijama to može dovesti do potrebe za uzdizanjem stanja (lifting state up).</a:t>
            </a:r>
          </a:p>
          <a:p>
            <a:r>
              <a:rPr lang="en-US"/>
              <a:t>Upravljanje stanjem može postati kompleksno:</a:t>
            </a:r>
          </a:p>
          <a:p>
            <a:r>
              <a:rPr lang="en-US"/>
              <a:t/>
            </a:r>
          </a:p>
          <a:p>
            <a:r>
              <a:rPr lang="en-US"/>
              <a:t>U složenim aplikacijama, upravljanje stanjem može postati kompleksno, posebno kada postoje duboko ugniježdene komponente koje zavise jedna od druge.</a:t>
            </a:r>
          </a:p>
          <a:p>
            <a:r>
              <a:rPr lang="en-US"/>
              <a:t>Prednosti props:</a:t>
            </a:r>
          </a:p>
          <a:p>
            <a:r>
              <a:rPr lang="en-US"/>
              <a:t>Prenos podataka između komponenti:</a:t>
            </a:r>
          </a:p>
          <a:p>
            <a:r>
              <a:rPr lang="en-US"/>
              <a:t/>
            </a:r>
          </a:p>
          <a:p>
            <a:r>
              <a:rPr lang="en-US"/>
              <a:t>Props omogućavaju prenos podataka od roditeljske komponente ka deci. Ovo olakšava komunikaciju između komponenata.</a:t>
            </a:r>
          </a:p>
          <a:p>
            <a:r>
              <a:rPr lang="en-US"/>
              <a:t>Čini komponente ponovno upotrebljivim:</a:t>
            </a:r>
          </a:p>
          <a:p>
            <a:r>
              <a:rPr lang="en-US"/>
              <a:t/>
            </a:r>
          </a:p>
          <a:p>
            <a:r>
              <a:rPr lang="en-US"/>
              <a:t>Props čine komponente fleksibilnijim i ponovno upotrebljivim, jer im se može proslediti različite podatke.</a:t>
            </a:r>
          </a:p>
          <a:p>
            <a:r>
              <a:rPr lang="en-US"/>
              <a:t>Lakše praćenje toka podataka:</a:t>
            </a:r>
          </a:p>
          <a:p>
            <a:r>
              <a:rPr lang="en-US"/>
              <a:t/>
            </a:r>
          </a:p>
          <a:p>
            <a:r>
              <a:rPr lang="en-US"/>
              <a:t>Prenos podataka putem props može olakšati praćenje toka podataka u aplikaciji, posebno ako se koristi jednosmeran tok podataka.</a:t>
            </a:r>
          </a:p>
          <a:p>
            <a:r>
              <a:rPr lang="en-US"/>
              <a:t>Mane props:</a:t>
            </a:r>
          </a:p>
          <a:p>
            <a:r>
              <a:rPr lang="en-US"/>
              <a:t>Može postati neefikasno u dubokom ugniježdenju:</a:t>
            </a:r>
          </a:p>
          <a:p>
            <a:r>
              <a:rPr lang="en-US"/>
              <a:t/>
            </a:r>
          </a:p>
          <a:p>
            <a:r>
              <a:rPr lang="en-US"/>
              <a:t>Kada imate mnogo ugniježdenih komponenata i trebate prosleđivati props kroz mnogo nivoa, to može postati neefikasno i teško održivo.</a:t>
            </a:r>
          </a:p>
          <a:p>
            <a:r>
              <a:rPr lang="en-US"/>
              <a:t>Nisu promenljivi (immutable):</a:t>
            </a:r>
          </a:p>
          <a:p>
            <a:r>
              <a:rPr lang="en-US"/>
              <a:t/>
            </a:r>
          </a:p>
          <a:p>
            <a:r>
              <a:rPr lang="en-US"/>
              <a:t>Props su nepromenljivi, što znači da ih komponenta ne može direktno menjati. Ako je potrebno ažurirati podatke, to se mora obaviti u roditeljskoj komponenti i ponovo proslediti kroz props.</a:t>
            </a:r>
          </a:p>
          <a:p>
            <a:r>
              <a:rPr lang="en-US"/>
              <a:t>U praksi, state i props se često koriste zajedno kako bi se postigla efikasna komunikacija između komponenti i održavanje stanja aplikacije. Razumevanje njihovih prednosti i mana pomaže programerima da pravilno koriste ove koncepte u zavisnosti od potreba svoje aplikacije.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Event handling u React-u omogućava reagovanje na korisničke interakcije, poput klikova, unosa teksta ili promjena u komponenti. Evo detaljnog opisa kako se vrši event handling u React-u:</a:t>
            </a:r>
          </a:p>
          <a:p>
            <a:r>
              <a:rPr lang="en-US"/>
              <a:t/>
            </a:r>
          </a:p>
          <a:p>
            <a:r>
              <a:rPr lang="en-US"/>
              <a:t>Definisanje Event Handler-a:</a:t>
            </a:r>
          </a:p>
          <a:p>
            <a:r>
              <a:rPr lang="en-US"/>
              <a:t>Prvo, trebate definisati funkciju koja će se izvršiti kada se dogodi određeni događaj. Ova funkcija se obično naziva "handler" ili "event handler". Na primjer, za klik na dugme, možete napraviti funkciju handleClick:</a:t>
            </a:r>
          </a:p>
          <a:p>
            <a:r>
              <a:rPr lang="en-US"/>
              <a:t/>
            </a:r>
          </a:p>
          <a:p>
            <a:r>
              <a:rPr lang="en-US"/>
              <a:t>const handleClick = () =&gt; {</a:t>
            </a:r>
          </a:p>
          <a:p>
            <a:r>
              <a:rPr lang="en-US"/>
              <a:t>  console.log("Button clicked!");</a:t>
            </a:r>
          </a:p>
          <a:p>
            <a:r>
              <a:rPr lang="en-US"/>
              <a:t>};</a:t>
            </a:r>
          </a:p>
          <a:p>
            <a:r>
              <a:rPr lang="en-US"/>
              <a:t/>
            </a:r>
          </a:p>
          <a:p>
            <a:r>
              <a:rPr lang="en-US"/>
              <a:t>Dodjeljivanje Event Handler-a:</a:t>
            </a:r>
          </a:p>
          <a:p>
            <a:r>
              <a:rPr lang="en-US"/>
              <a:t>Zatim, trebate dodijeliti ovu funkciju odgovarajućem događaju u vašem JSX kodu. Na primjer, ako želite reagovati na klik na dugme, koristite atribut onClick:</a:t>
            </a:r>
          </a:p>
          <a:p>
            <a:r>
              <a:rPr lang="en-US"/>
              <a:t>&lt;button onClick={handleClick}&gt;Click me&lt;/button&gt;</a:t>
            </a:r>
          </a:p>
          <a:p>
            <a:r>
              <a:rPr lang="en-US"/>
              <a:t/>
            </a:r>
          </a:p>
          <a:p>
            <a:r>
              <a:rPr lang="en-US"/>
              <a:t>Proslijeđivanje Parametara:</a:t>
            </a:r>
          </a:p>
          <a:p>
            <a:r>
              <a:rPr lang="en-US"/>
              <a:t>Ako trebate proslijediti dodatne informacije u event handler, možete koristiti arrow funkciju kako biste prenijeli parametre. Na primjer, ako želite proći dodatni tekst prilikom klika:</a:t>
            </a:r>
          </a:p>
          <a:p>
            <a:r>
              <a:rPr lang="en-US"/>
              <a:t>const handleClickWithText = (text) =&gt; {</a:t>
            </a:r>
          </a:p>
          <a:p>
            <a:r>
              <a:rPr lang="en-US"/>
              <a:t>  console.log(`Button clicked with text: ${text}`);</a:t>
            </a:r>
          </a:p>
          <a:p>
            <a:r>
              <a:rPr lang="en-US"/>
              <a:t>};</a:t>
            </a:r>
          </a:p>
          <a:p>
            <a:r>
              <a:rPr lang="en-US"/>
              <a:t/>
            </a:r>
          </a:p>
          <a:p>
            <a:r>
              <a:rPr lang="en-US"/>
              <a:t>// Dodjeljivanje event handler-a s parametrom</a:t>
            </a:r>
          </a:p>
          <a:p>
            <a:r>
              <a:rPr lang="en-US"/>
              <a:t>&lt;button onClick={() =&gt; handleClickWithText("Hello")}&gt;Click me&lt;/button&gt;</a:t>
            </a:r>
          </a:p>
          <a:p>
            <a:r>
              <a:rPr lang="en-US"/>
              <a:t/>
            </a:r>
          </a:p>
          <a:p>
            <a:r>
              <a:rPr lang="en-US"/>
              <a:t>Accessing Event Object:</a:t>
            </a:r>
          </a:p>
          <a:p>
            <a:r>
              <a:rPr lang="en-US"/>
              <a:t>Ako vam je potrebno pristupiti objektu događaja (event object), možete ga dobiti kao argument u vašoj event handler funkciji. Na primjer, za pristupanje koordinatama klika:</a:t>
            </a:r>
          </a:p>
          <a:p>
            <a:r>
              <a:rPr lang="en-US"/>
              <a:t>const handleMouseClick = (event) =&gt; {</a:t>
            </a:r>
          </a:p>
          <a:p>
            <a:r>
              <a:rPr lang="en-US"/>
              <a:t>  console.log(`Clicked at coordinates: (${event.clientX}, ${event.clientY})`);</a:t>
            </a:r>
          </a:p>
          <a:p>
            <a:r>
              <a:rPr lang="en-US"/>
              <a:t>};</a:t>
            </a:r>
          </a:p>
          <a:p>
            <a:r>
              <a:rPr lang="en-US"/>
              <a:t/>
            </a:r>
          </a:p>
          <a:p>
            <a:r>
              <a:rPr lang="en-US"/>
              <a:t>// Dodjeljivanje event handler-a s pristupom event objektu</a:t>
            </a:r>
          </a:p>
          <a:p>
            <a:r>
              <a:rPr lang="en-US"/>
              <a:t>&lt;div onClick={handleMouseClick}&gt;Click me&lt;/div&gt;</a:t>
            </a:r>
          </a:p>
          <a:p>
            <a:r>
              <a:rPr lang="en-US"/>
              <a:t/>
            </a:r>
          </a:p>
          <a:p>
            <a:r>
              <a:rPr lang="en-US"/>
              <a:t/>
            </a:r>
          </a:p>
          <a:p>
            <a:r>
              <a:rPr lang="en-US"/>
              <a:t>State Update:</a:t>
            </a:r>
          </a:p>
          <a:p>
            <a:r>
              <a:rPr lang="en-US"/>
              <a:t>Često ćete željeti ažurirati React stanje (state) u odgovoru na događaje. Koristite useState hook za definisanje stanja i funkciju za ažuriranje stanja:</a:t>
            </a:r>
          </a:p>
          <a:p>
            <a:r>
              <a:rPr lang="en-US"/>
              <a:t>import React, { useState } from 'react';</a:t>
            </a:r>
          </a:p>
          <a:p>
            <a:r>
              <a:rPr lang="en-US"/>
              <a:t/>
            </a:r>
          </a:p>
          <a:p>
            <a:r>
              <a:rPr lang="en-US"/>
              <a:t>const Counter = () =&gt; {</a:t>
            </a:r>
          </a:p>
          <a:p>
            <a:r>
              <a:rPr lang="en-US"/>
              <a:t>  const [count, setCount] = useState(0);</a:t>
            </a:r>
          </a:p>
          <a:p>
            <a:r>
              <a:rPr lang="en-US"/>
              <a:t/>
            </a:r>
          </a:p>
          <a:p>
            <a:r>
              <a:rPr lang="en-US"/>
              <a:t>  const handleIncrement = () =&gt; {</a:t>
            </a:r>
          </a:p>
          <a:p>
            <a:r>
              <a:rPr lang="en-US"/>
              <a:t>    setCount(count + 1);</a:t>
            </a:r>
          </a:p>
          <a:p>
            <a:r>
              <a:rPr lang="en-US"/>
              <a:t>  };</a:t>
            </a:r>
          </a:p>
          <a:p>
            <a:r>
              <a:rPr lang="en-US"/>
              <a:t/>
            </a:r>
          </a:p>
          <a:p>
            <a:r>
              <a:rPr lang="en-US"/>
              <a:t>  return (</a:t>
            </a:r>
          </a:p>
          <a:p>
            <a:r>
              <a:rPr lang="en-US"/>
              <a:t>    &lt;div&gt;</a:t>
            </a:r>
          </a:p>
          <a:p>
            <a:r>
              <a:rPr lang="en-US"/>
              <a:t>      &lt;p&gt;Count: {count}&lt;/p&gt;</a:t>
            </a:r>
          </a:p>
          <a:p>
            <a:r>
              <a:rPr lang="en-US"/>
              <a:t>      &lt;button onClick={handleIncrement}&gt;Increment&lt;/button&gt;</a:t>
            </a:r>
          </a:p>
          <a:p>
            <a:r>
              <a:rPr lang="en-US"/>
              <a:t>    &lt;/div&gt;</a:t>
            </a:r>
          </a:p>
          <a:p>
            <a:r>
              <a:rPr lang="en-US"/>
              <a:t>  );</a:t>
            </a:r>
          </a:p>
          <a:p>
            <a:r>
              <a:rPr lang="en-US"/>
              <a:t>};</a:t>
            </a:r>
          </a:p>
          <a:p>
            <a:r>
              <a:rPr lang="en-US"/>
              <a:t/>
            </a:r>
          </a:p>
          <a:p>
            <a:r>
              <a:rPr lang="en-US"/>
              <a:t>Ovako, React omogućava jednostavno rukovanje događajima putem funkcija, a uz pomoć JSX sintakse čini kod čitljivijim i lakšim za održavanje.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 nego što su se hook-ovi pojavili u React-u (pre verzije 16.8), klasne komponente su bile glavni mehanizam za upravljanje stanjem i efektima. Evo nekoliko ključnih funkcionalnosti koje su korišćene u klasnim komponentama pre nego što su hook-ovi uvedeni:</a:t>
            </a:r>
          </a:p>
          <a:p>
            <a:r>
              <a:rPr lang="en-US"/>
              <a:t/>
            </a:r>
          </a:p>
          <a:p>
            <a:r>
              <a:rPr lang="en-US"/>
              <a:t>Stanje (State):</a:t>
            </a:r>
          </a:p>
          <a:p>
            <a:r>
              <a:rPr lang="en-US"/>
              <a:t/>
            </a:r>
          </a:p>
          <a:p>
            <a:r>
              <a:rPr lang="en-US"/>
              <a:t>Klasne komponente su koristile this.state i this.setState() kako bi pratile i ažurirale svoje stanje. Stanje se inicijalizuje u konstruktoru.</a:t>
            </a:r>
          </a:p>
          <a:p>
            <a:r>
              <a:rPr lang="en-US"/>
              <a:t/>
            </a:r>
          </a:p>
          <a:p>
            <a:r>
              <a:rPr lang="en-US"/>
              <a:t>Efekti životnog ciklusa:</a:t>
            </a:r>
          </a:p>
          <a:p>
            <a:r>
              <a:rPr lang="en-US"/>
              <a:t/>
            </a:r>
          </a:p>
          <a:p>
            <a:r>
              <a:rPr lang="en-US"/>
              <a:t>Klasne komponente imaju niz metoda životnog ciklusa poput componentDidMount, componentDidUpdate, i componentWillUnmount koje se koriste za upravljanje efektima.</a:t>
            </a:r>
          </a:p>
          <a:p>
            <a:r>
              <a:rPr lang="en-US"/>
              <a:t/>
            </a:r>
          </a:p>
          <a:p>
            <a:r>
              <a:rPr lang="en-US"/>
              <a:t>Deljenje logike:</a:t>
            </a:r>
          </a:p>
          <a:p>
            <a:r>
              <a:rPr lang="en-US"/>
              <a:t/>
            </a:r>
          </a:p>
          <a:p>
            <a:r>
              <a:rPr lang="en-US"/>
              <a:t>Da bi se delile logike između komponenata, koristili su se visokoredosne komponente (HOC - Higher Order Components) i Render Props.</a:t>
            </a:r>
          </a:p>
          <a:p>
            <a:r>
              <a:rPr lang="en-US"/>
              <a:t>Kontekst (Context):</a:t>
            </a:r>
          </a:p>
          <a:p>
            <a:r>
              <a:rPr lang="en-US"/>
              <a:t/>
            </a:r>
          </a:p>
          <a:p>
            <a:r>
              <a:rPr lang="en-US"/>
              <a:t>Kontekst se koristi za deljenje vrednosti između komponenti bez potrebe za prosleđivanjem props-a. Ovaj mehanizam je bio dostupan, ali se koristio uglavnom u višim nivoima aplikacije.</a:t>
            </a:r>
          </a:p>
          <a:p>
            <a:r>
              <a:rPr lang="en-US"/>
              <a:t/>
            </a:r>
          </a:p>
          <a:p>
            <a:r>
              <a:rPr lang="en-US"/>
              <a:t>Uvođenje hook-ova olakšalo je upravljanje stanjem i efektima u funkcionalnim komponentama, čineći kod čistijim i lakšim za razumevanje. Međutim, klasne komponente i dalje su podržane u React-u, i mogu se koristiti u starijim projektima ili u situacijama gde su još uvek potrebne.</a:t>
            </a:r>
          </a:p>
          <a:p>
            <a:r>
              <a:rPr lang="en-US"/>
              <a:t/>
            </a:r>
          </a:p>
          <a:p>
            <a:r>
              <a:rPr lang="en-US"/>
              <a:t>Prednosti hook-ova:</a:t>
            </a:r>
          </a:p>
          <a:p>
            <a:r>
              <a:rPr lang="en-US"/>
              <a:t>Jednostavnost pisanja:</a:t>
            </a:r>
          </a:p>
          <a:p>
            <a:r>
              <a:rPr lang="en-US"/>
              <a:t/>
            </a:r>
          </a:p>
          <a:p>
            <a:r>
              <a:rPr lang="en-US"/>
              <a:t>Kodeks postaje jednostavniji i čitljiviji jer se logika povezana sa stanjem i efektima nalazi unutar samih komponenti.</a:t>
            </a:r>
          </a:p>
          <a:p>
            <a:r>
              <a:rPr lang="en-US"/>
              <a:t>Povećana fleksibilnost:</a:t>
            </a:r>
          </a:p>
          <a:p>
            <a:r>
              <a:rPr lang="en-US"/>
              <a:t/>
            </a:r>
          </a:p>
          <a:p>
            <a:r>
              <a:rPr lang="en-US"/>
              <a:t>Funkcionalne komponente postaju fleksibilnije i mogu koristiti mnogo funkcionalnosti koje su ranije bile rezervisane za klase.</a:t>
            </a:r>
          </a:p>
          <a:p>
            <a:r>
              <a:rPr lang="en-US"/>
              <a:t>Deljenje logike:</a:t>
            </a:r>
          </a:p>
          <a:p>
            <a:r>
              <a:rPr lang="en-US"/>
              <a:t/>
            </a:r>
          </a:p>
          <a:p>
            <a:r>
              <a:rPr lang="en-US"/>
              <a:t>Kuke omogućavaju lakše deljenje logike između komponenata pomoću custom hook-ova.</a:t>
            </a:r>
          </a:p>
          <a:p>
            <a:r>
              <a:rPr lang="en-US"/>
              <a:t>Poboljšana ponovna upotreba:</a:t>
            </a:r>
          </a:p>
          <a:p>
            <a:r>
              <a:rPr lang="en-US"/>
              <a:t/>
            </a:r>
          </a:p>
          <a:p>
            <a:r>
              <a:rPr lang="en-US"/>
              <a:t>Custom hook-ovi omogućavaju ponovnu upotrebu logike između različitih komponenti.</a:t>
            </a:r>
          </a:p>
          <a:p>
            <a:r>
              <a:rPr lang="en-US"/>
              <a:t>Mane hook-ova:</a:t>
            </a:r>
          </a:p>
          <a:p>
            <a:r>
              <a:rPr lang="en-US"/>
              <a:t>Promena paradigme:</a:t>
            </a:r>
          </a:p>
          <a:p>
            <a:r>
              <a:rPr lang="en-US"/>
              <a:t/>
            </a:r>
          </a:p>
          <a:p>
            <a:r>
              <a:rPr lang="en-US"/>
              <a:t>Uvođenje hook-ova može značiti promenu paradigme programiranja, posebno za programere koji su navikli na rad sa klasnim komponentama.</a:t>
            </a:r>
          </a:p>
          <a:p>
            <a:r>
              <a:rPr lang="en-US"/>
              <a:t>Učenje novog API-ja:</a:t>
            </a:r>
          </a:p>
          <a:p>
            <a:r>
              <a:rPr lang="en-US"/>
              <a:t/>
            </a:r>
          </a:p>
          <a:p>
            <a:r>
              <a:rPr lang="en-US"/>
              <a:t>Potrebno je vreme da se programeri upoznaju sa novim API-jem hook-ova, a to može stvoriti kratak period prilagođavanja.</a:t>
            </a:r>
          </a:p>
          <a:p>
            <a:r>
              <a:rPr lang="en-US"/>
              <a:t>Ugrađeni hook-ovi u React-u:</a:t>
            </a:r>
          </a:p>
          <a:p>
            <a:r>
              <a:rPr lang="en-US"/>
              <a:t>useState:</a:t>
            </a:r>
          </a:p>
          <a:p>
            <a:r>
              <a:rPr lang="en-US"/>
              <a:t/>
            </a:r>
          </a:p>
          <a:p>
            <a:r>
              <a:rPr lang="en-US"/>
              <a:t>Koristi se za praćenje lokalnog stanja komponente.</a:t>
            </a:r>
          </a:p>
          <a:p>
            <a:r>
              <a:rPr lang="en-US"/>
              <a:t>useEffect:</a:t>
            </a:r>
          </a:p>
          <a:p>
            <a:r>
              <a:rPr lang="en-US"/>
              <a:t/>
            </a:r>
          </a:p>
          <a:p>
            <a:r>
              <a:rPr lang="en-US"/>
              <a:t>Omogućava izvođenje efekata nakon svakog iscrtavanja komponente, slično componentDidMount i componentDidUpdate u klasnim komponentama.</a:t>
            </a:r>
          </a:p>
          <a:p>
            <a:r>
              <a:rPr lang="en-US"/>
              <a:t>useContext:</a:t>
            </a:r>
          </a:p>
          <a:p>
            <a:r>
              <a:rPr lang="en-US"/>
              <a:t/>
            </a:r>
          </a:p>
          <a:p>
            <a:r>
              <a:rPr lang="en-US"/>
              <a:t>Omogućava pristup vrednostima Context-a.</a:t>
            </a:r>
          </a:p>
          <a:p>
            <a:r>
              <a:rPr lang="en-US"/>
              <a:t>useReducer:</a:t>
            </a:r>
          </a:p>
          <a:p>
            <a:r>
              <a:rPr lang="en-US"/>
              <a:t/>
            </a:r>
          </a:p>
          <a:p>
            <a:r>
              <a:rPr lang="en-US"/>
              <a:t>Koristi se za složene scenarije upravljanja stanjem.</a:t>
            </a:r>
          </a:p>
          <a:p>
            <a:r>
              <a:rPr lang="en-US"/>
              <a:t>useCallback i useMemo:</a:t>
            </a:r>
          </a:p>
          <a:p>
            <a:r>
              <a:rPr lang="en-US"/>
              <a:t/>
            </a:r>
          </a:p>
          <a:p>
            <a:r>
              <a:rPr lang="en-US"/>
              <a:t>Optimišu performanse memoizacijom funkcija i vrednosti.</a:t>
            </a:r>
          </a:p>
          <a:p>
            <a:r>
              <a:rPr lang="en-US"/>
              <a:t>useRef:</a:t>
            </a:r>
          </a:p>
          <a:p>
            <a:r>
              <a:rPr lang="en-US"/>
              <a:t/>
            </a:r>
          </a:p>
          <a:p>
            <a:r>
              <a:rPr lang="en-US"/>
              <a:t>Omogućava pristup referencama na DOM elemente ili druge vrednosti koje se održavaju između ponovnih iscrtavanja.</a:t>
            </a:r>
          </a:p>
          <a:p>
            <a:r>
              <a:rPr lang="en-US"/>
              <a:t>useLayoutEffect:</a:t>
            </a:r>
          </a:p>
          <a:p>
            <a:r>
              <a:rPr lang="en-US"/>
              <a:t/>
            </a:r>
          </a:p>
          <a:p>
            <a:r>
              <a:rPr lang="en-US"/>
              <a:t>Sličan useEffect, ali se izvršava sinhrono nakon svakog iscrtavanja komponente.</a:t>
            </a:r>
          </a:p>
          <a:p>
            <a:r>
              <a:rPr lang="en-US"/>
              <a:t>useImperativeHandle:</a:t>
            </a:r>
          </a:p>
          <a:p>
            <a:r>
              <a:rPr lang="en-US"/>
              <a:t/>
            </a:r>
          </a:p>
          <a:p>
            <a:r>
              <a:rPr lang="en-US"/>
              <a:t>Omogućava kontroli komponente nad tim kako se izlaže roditeljskim komponentama.</a:t>
            </a:r>
          </a:p>
          <a:p>
            <a:r>
              <a:rPr lang="en-US"/>
              <a:t/>
            </a:r>
          </a:p>
          <a:p>
            <a:r>
              <a:rPr lang="en-US"/>
              <a:t>useNavigate:</a:t>
            </a:r>
          </a:p>
          <a:p>
            <a:r>
              <a:rPr lang="en-US"/>
              <a:t>dolazi iz react-router-dom i omogućava laku navigaciju kroz aplikaciju</a:t>
            </a:r>
          </a:p>
          <a:p>
            <a:r>
              <a:rPr lang="en-US"/>
              <a:t/>
            </a:r>
          </a:p>
          <a:p>
            <a:r>
              <a:rPr lang="en-US"/>
              <a:t>Ovo su samo neki od ugrađenih hook-ova u React-u, a postoji i mogućnost da kreirate sopstvene custom hook-ove kako biste organizovali i ponovno koristili logiku u vašim funkcionalnim komponentama.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Ako se odnosiš na useState hook, on se koristi za dodavanje stanja (state) funkcionalnim komponentama u React-u. Evo osnovne sintakse za useState hook:</a:t>
            </a:r>
          </a:p>
          <a:p>
            <a:r>
              <a:rPr lang="en-US"/>
              <a:t/>
            </a:r>
          </a:p>
          <a:p>
            <a:r>
              <a:rPr lang="en-US"/>
              <a:t>import React, { useState } from 'react';</a:t>
            </a:r>
          </a:p>
          <a:p>
            <a:r>
              <a:rPr lang="en-US"/>
              <a:t/>
            </a:r>
          </a:p>
          <a:p>
            <a:r>
              <a:rPr lang="en-US"/>
              <a:t>function MyComponent() {</a:t>
            </a:r>
          </a:p>
          <a:p>
            <a:r>
              <a:rPr lang="en-US"/>
              <a:t>  // Destructuring assignment: state je trenutno stanje, setState je funkcija za ažuriranje stanja</a:t>
            </a:r>
          </a:p>
          <a:p>
            <a:r>
              <a:rPr lang="en-US"/>
              <a:t>  const [state, setState] = useState(initialState);</a:t>
            </a:r>
          </a:p>
          <a:p>
            <a:r>
              <a:rPr lang="en-US"/>
              <a:t/>
            </a:r>
          </a:p>
          <a:p>
            <a:r>
              <a:rPr lang="en-US"/>
              <a:t>  return (</a:t>
            </a:r>
          </a:p>
          <a:p>
            <a:r>
              <a:rPr lang="en-US"/>
              <a:t>    // JSX za prikazivanje komponente</a:t>
            </a:r>
          </a:p>
          <a:p>
            <a:r>
              <a:rPr lang="en-US"/>
              <a:t>  );</a:t>
            </a:r>
          </a:p>
          <a:p>
            <a:r>
              <a:rPr lang="en-US"/>
              <a:t>}</a:t>
            </a:r>
          </a:p>
          <a:p>
            <a:r>
              <a:rPr lang="en-US"/>
              <a:t/>
            </a:r>
          </a:p>
          <a:p>
            <a:r>
              <a:rPr lang="en-US"/>
              <a:t>useState hook prima početnu vrednost stanja kao argument i vraća niz sa dve vrednosti: trenutno stanje (state) i funkciju za ažuriranje stanja (setState). Trenutno stanje se koristi za prikazivanje informacija u komponenti, dok se funkcija za ažuriranje koristi za promenu stanja. Ova funkcija može prihvatiti novu vrednost stanja ili funkciju koja je bazirana na prethodnom stanju.</a:t>
            </a:r>
          </a:p>
          <a:p>
            <a:r>
              <a:rPr lang="en-US"/>
              <a:t/>
            </a:r>
          </a:p>
          <a:p>
            <a:r>
              <a:rPr lang="en-US"/>
              <a:t>import React, { useState } from 'react';</a:t>
            </a:r>
          </a:p>
          <a:p>
            <a:r>
              <a:rPr lang="en-US"/>
              <a:t/>
            </a:r>
          </a:p>
          <a:p>
            <a:r>
              <a:rPr lang="en-US"/>
              <a:t>function Counter() {</a:t>
            </a:r>
          </a:p>
          <a:p>
            <a:r>
              <a:rPr lang="en-US"/>
              <a:t>  const [count, setCount] = useState(0);</a:t>
            </a:r>
          </a:p>
          <a:p>
            <a:r>
              <a:rPr lang="en-US"/>
              <a:t/>
            </a:r>
          </a:p>
          <a:p>
            <a:r>
              <a:rPr lang="en-US"/>
              <a:t>  return (</a:t>
            </a:r>
          </a:p>
          <a:p>
            <a:r>
              <a:rPr lang="en-US"/>
              <a:t>    &lt;div&gt;</a:t>
            </a:r>
          </a:p>
          <a:p>
            <a:r>
              <a:rPr lang="en-US"/>
              <a:t>      &lt;p&gt;Count: {count}&lt;/p&gt;</a:t>
            </a:r>
          </a:p>
          <a:p>
            <a:r>
              <a:rPr lang="en-US"/>
              <a:t>      &lt;button onClick={() =&gt; setCount(count + 1)}&gt;Increment&lt;/button&gt;</a:t>
            </a:r>
          </a:p>
          <a:p>
            <a:r>
              <a:rPr lang="en-US"/>
              <a:t>    &lt;/div&gt;</a:t>
            </a:r>
          </a:p>
          <a:p>
            <a:r>
              <a:rPr lang="en-US"/>
              <a:t>  );</a:t>
            </a:r>
          </a:p>
          <a:p>
            <a:r>
              <a:rPr lang="en-US"/>
              <a:t>}</a:t>
            </a:r>
          </a:p>
          <a:p>
            <a:r>
              <a:rPr lang="en-US"/>
              <a:t/>
            </a:r>
          </a:p>
          <a:p>
            <a:r>
              <a:rPr lang="en-US"/>
              <a:t>U ovom primeru, komponenta Counter koristi useState da bi pratila brojač (count). Prikazuje trenutnu vrednost brojača i ima dugme koje povećava vrednost brojača kada se pritisne.</a:t>
            </a:r>
          </a:p>
          <a:p>
            <a:r>
              <a:rPr lang="en-US"/>
              <a:t/>
            </a:r>
          </a:p>
          <a:p>
            <a:r>
              <a:rPr lang="en-US"/>
              <a:t>Ako imaš dodatna pitanja ili ako je tvoje pitanje bilo usmereno na nešto drugo, slobodno pitaj!</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React-u, useEffect je kuka (hook) koja se koristi za upravljanje side effect-ima u funkcionalnim komponentama. Side effect-i uključuju stvari poput asinhronih zahteva za podacima, pretplate na promene u komponenti ili manipulaciju DOM-om. useEffect vam omogućava da izvršite određeni kod nakon što se komponenta mount-uje (montira), a takođe i nakon svake promene u props-ima ili stanju komponente.</a:t>
            </a:r>
          </a:p>
          <a:p>
            <a:r>
              <a:rPr lang="en-US"/>
              <a:t/>
            </a:r>
          </a:p>
          <a:p>
            <a:r>
              <a:rPr lang="en-US"/>
              <a:t>Evo osnovne sintakse useEffect hook-a</a:t>
            </a:r>
          </a:p>
          <a:p>
            <a:r>
              <a:rPr lang="en-US"/>
              <a:t/>
            </a:r>
          </a:p>
          <a:p>
            <a:r>
              <a:rPr lang="en-US"/>
              <a:t>import React, { useEffect } from 'react';</a:t>
            </a:r>
          </a:p>
          <a:p>
            <a:r>
              <a:rPr lang="en-US"/>
              <a:t/>
            </a:r>
          </a:p>
          <a:p>
            <a:r>
              <a:rPr lang="en-US"/>
              <a:t>function MyComponent() {</a:t>
            </a:r>
          </a:p>
          <a:p>
            <a:r>
              <a:rPr lang="en-US"/>
              <a:t>  useEffect(() =&gt; {</a:t>
            </a:r>
          </a:p>
          <a:p>
            <a:r>
              <a:rPr lang="en-US"/>
              <a:t>    // Kod koji želite izvršiti kao side effect</a:t>
            </a:r>
          </a:p>
          <a:p>
            <a:r>
              <a:rPr lang="en-US"/>
              <a:t>    // Ovde možete izvršiti asinhrone zahteve, pretplate, itd.</a:t>
            </a:r>
          </a:p>
          <a:p>
            <a:r>
              <a:rPr lang="en-US"/>
              <a:t>    // Ovaj blok koda će se izvršiti nakon svakog renderovanja komponente.</a:t>
            </a:r>
          </a:p>
          <a:p>
            <a:r>
              <a:rPr lang="en-US"/>
              <a:t/>
            </a:r>
          </a:p>
          <a:p>
            <a:r>
              <a:rPr lang="en-US"/>
              <a:t>    return () =&gt; {</a:t>
            </a:r>
          </a:p>
          <a:p>
            <a:r>
              <a:rPr lang="en-US"/>
              <a:t>      // Cleanup funkcija koja će se izvršiti kada komponenta bude unmount-ovana</a:t>
            </a:r>
          </a:p>
          <a:p>
            <a:r>
              <a:rPr lang="en-US"/>
              <a:t>      // Ova cleanup funkcija nije obavezna, ali može biti korisna za čišćenje resursa</a:t>
            </a:r>
          </a:p>
          <a:p>
            <a:r>
              <a:rPr lang="en-US"/>
              <a:t>    };</a:t>
            </a:r>
          </a:p>
          <a:p>
            <a:r>
              <a:rPr lang="en-US"/>
              <a:t>  }, [/* dependency array */]);</a:t>
            </a:r>
          </a:p>
          <a:p>
            <a:r>
              <a:rPr lang="en-US"/>
              <a:t/>
            </a:r>
          </a:p>
          <a:p>
            <a:r>
              <a:rPr lang="en-US"/>
              <a:t>  return (</a:t>
            </a:r>
          </a:p>
          <a:p>
            <a:r>
              <a:rPr lang="en-US"/>
              <a:t>    // JSX za prikazivanje komponente</a:t>
            </a:r>
          </a:p>
          <a:p>
            <a:r>
              <a:rPr lang="en-US"/>
              <a:t>  );</a:t>
            </a:r>
          </a:p>
          <a:p>
            <a:r>
              <a:rPr lang="en-US"/>
              <a:t>}</a:t>
            </a:r>
          </a:p>
          <a:p>
            <a:r>
              <a:rPr lang="en-US"/>
              <a:t/>
            </a:r>
          </a:p>
          <a:p>
            <a:r>
              <a:rPr lang="en-US"/>
              <a:t>useEffect prima dva argumenta: prvi argument je funkcija koja sadrži kod side effect-a, a drugi argument je niz zavisnosti. Zavisnosti su niz vrednosti (najčešće props-i ili stanje) koje se prate, i ako se bilo koja od njih promeni, useEffect će ponovo izvršiti svoj kod.</a:t>
            </a:r>
          </a:p>
          <a:p>
            <a:r>
              <a:rPr lang="en-US"/>
              <a:t/>
            </a:r>
          </a:p>
          <a:p>
            <a:r>
              <a:rPr lang="en-US"/>
              <a:t>Ako useEffect nema niz zavisnosti, on će se izvršiti nakon svakog renderovanja komponente. Ako ima niz zavisnosti, izvršavanje će se dogoditi samo ako se neka od vrednosti u nizu promeni.</a:t>
            </a:r>
          </a:p>
          <a:p>
            <a:r>
              <a:rPr lang="en-US"/>
              <a:t/>
            </a:r>
          </a:p>
          <a:p>
            <a:r>
              <a:rPr lang="en-US"/>
              <a:t>Korišćenjem useEffect, možete kontrolisati ponašanje komponente u različitim fazama njenog životnog ciklusa i izbegavati potencijalne probleme sa side effect-ima u funkcionalnim komponentama.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useNavigate hook je deo React rutiranja i koristi se sa React Router verzije 6 i novijim verzijama. Ovaj hook pruža funkcionalnost za navigaciju između različitih ruta u tvojoj React aplikaciji. U osnovi, on ti omogućava da programski izvršavaš navigaciju bez potrebe za korišćenjem React Router komponenti kao što su &lt;Link&gt; ili &lt;NavLink&gt;.</a:t>
            </a:r>
          </a:p>
          <a:p>
            <a:r>
              <a:rPr lang="en-US"/>
              <a:t/>
            </a:r>
          </a:p>
          <a:p>
            <a:r>
              <a:rPr lang="en-US"/>
              <a:t>Evo kako se useNavigate hook koristi u kodu:</a:t>
            </a:r>
          </a:p>
          <a:p>
            <a:r>
              <a:rPr lang="en-US"/>
              <a:t/>
            </a:r>
          </a:p>
          <a:p>
            <a:r>
              <a:rPr lang="en-US"/>
              <a:t>import React from 'react';</a:t>
            </a:r>
          </a:p>
          <a:p>
            <a:r>
              <a:rPr lang="en-US"/>
              <a:t>import { useNavigate } from 'react-router-dom';</a:t>
            </a:r>
          </a:p>
          <a:p>
            <a:r>
              <a:rPr lang="en-US"/>
              <a:t/>
            </a:r>
          </a:p>
          <a:p>
            <a:r>
              <a:rPr lang="en-US"/>
              <a:t>function MyComponent() {</a:t>
            </a:r>
          </a:p>
          <a:p>
            <a:r>
              <a:rPr lang="en-US"/>
              <a:t>  const navigate = useNavigate();</a:t>
            </a:r>
          </a:p>
          <a:p>
            <a:r>
              <a:rPr lang="en-US"/>
              <a:t/>
            </a:r>
          </a:p>
          <a:p>
            <a:r>
              <a:rPr lang="en-US"/>
              <a:t>  const handleClick = () =&gt; {</a:t>
            </a:r>
          </a:p>
          <a:p>
            <a:r>
              <a:rPr lang="en-US"/>
              <a:t>    // Ovde možete koristiti navigate funkciju za navigaciju na određenu rutu</a:t>
            </a:r>
          </a:p>
          <a:p>
            <a:r>
              <a:rPr lang="en-US"/>
              <a:t>    navigate('/nova-ruta');</a:t>
            </a:r>
          </a:p>
          <a:p>
            <a:r>
              <a:rPr lang="en-US"/>
              <a:t>  };</a:t>
            </a:r>
          </a:p>
          <a:p>
            <a:r>
              <a:rPr lang="en-US"/>
              <a:t/>
            </a:r>
          </a:p>
          <a:p>
            <a:r>
              <a:rPr lang="en-US"/>
              <a:t>  return (</a:t>
            </a:r>
          </a:p>
          <a:p>
            <a:r>
              <a:rPr lang="en-US"/>
              <a:t>    &lt;div&gt;</a:t>
            </a:r>
          </a:p>
          <a:p>
            <a:r>
              <a:rPr lang="en-US"/>
              <a:t>      &lt;p&gt;Klikni dugme da bi navigirao&lt;/p&gt;</a:t>
            </a:r>
          </a:p>
          <a:p>
            <a:r>
              <a:rPr lang="en-US"/>
              <a:t>      &lt;button onClick={handleClick}&gt;Navigiraj&lt;/button&gt;</a:t>
            </a:r>
          </a:p>
          <a:p>
            <a:r>
              <a:rPr lang="en-US"/>
              <a:t>    &lt;/div&gt;</a:t>
            </a:r>
          </a:p>
          <a:p>
            <a:r>
              <a:rPr lang="en-US"/>
              <a:t>  );</a:t>
            </a:r>
          </a:p>
          <a:p>
            <a:r>
              <a:rPr lang="en-US"/>
              <a:t>}</a:t>
            </a:r>
          </a:p>
          <a:p>
            <a:r>
              <a:rPr lang="en-US"/>
              <a:t/>
            </a:r>
          </a:p>
          <a:p>
            <a:r>
              <a:rPr lang="en-US"/>
              <a:t>U ovom primeru, useNavigate se poziva na vrhu komponente, i rezultat (funkcija navigate) se čuva u promenljivoj navigate. Zatim, kada korisnik pritisne dugme, funkcija handleClick se poziva, koristeći navigate za navigaciju na novu rutu ('/nova-ruta' u ovom slučaju).</a:t>
            </a:r>
          </a:p>
          <a:p>
            <a:r>
              <a:rPr lang="en-US"/>
              <a:t/>
            </a:r>
          </a:p>
          <a:p>
            <a:r>
              <a:rPr lang="en-US"/>
              <a:t>Važno je napomenuti da useNavigate hook ne radi u komponentama koje nisu deo React Router stabla komponenti. Takođe, u React Router verziji 6, umesto useHistory hook-a koji se koristio u prethodnim verzijama, useNavigate je preporučeni način za navigaciju.</a:t>
            </a:r>
          </a:p>
          <a:p>
            <a:r>
              <a:rPr lang="en-US"/>
              <a:t/>
            </a:r>
          </a:p>
          <a:p>
            <a:r>
              <a:rPr lang="en-US"/>
              <a:t>Ako koristiš React Router verziju 5 ili nižu, useNavigate neće biti dostupan, i tada ćeš najverovatnije koristiti useHistory hook ili neki drugi način za navigaciju.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useCallback je React hook koji se koristi za memoizaciju callback funkcija. Memoizacija u ovom kontekstu znači da će se callback funkcija ponovo kreirati samo ako se neka od zavisnosti promeni. Ovo može biti korisno kako bi se izbeglo nepotrebno ponovno renderovanje komponenti koje koriste callback funkcije kao propse.</a:t>
            </a:r>
          </a:p>
          <a:p>
            <a:r>
              <a:rPr lang="en-US"/>
              <a:t/>
            </a:r>
          </a:p>
          <a:p>
            <a:r>
              <a:rPr lang="en-US"/>
              <a:t>Sintaksa useCallback je sledeća:</a:t>
            </a:r>
          </a:p>
          <a:p>
            <a:r>
              <a:rPr lang="en-US"/>
              <a:t/>
            </a:r>
          </a:p>
          <a:p>
            <a:r>
              <a:rPr lang="en-US"/>
              <a:t>import { useCallback } from 'react';</a:t>
            </a:r>
          </a:p>
          <a:p>
            <a:r>
              <a:rPr lang="en-US"/>
              <a:t/>
            </a:r>
          </a:p>
          <a:p>
            <a:r>
              <a:rPr lang="en-US"/>
              <a:t>const memoizedCallback = useCallback(</a:t>
            </a:r>
          </a:p>
          <a:p>
            <a:r>
              <a:rPr lang="en-US"/>
              <a:t>  () =&gt; {</a:t>
            </a:r>
          </a:p>
          <a:p>
            <a:r>
              <a:rPr lang="en-US"/>
              <a:t>    // Funkcija koju želite memoizovati</a:t>
            </a:r>
          </a:p>
          <a:p>
            <a:r>
              <a:rPr lang="en-US"/>
              <a:t>  },</a:t>
            </a:r>
          </a:p>
          <a:p>
            <a:r>
              <a:rPr lang="en-US"/>
              <a:t>  [/* zavisnosti */]</a:t>
            </a:r>
          </a:p>
          <a:p>
            <a:r>
              <a:rPr lang="en-US"/>
              <a:t>);</a:t>
            </a:r>
          </a:p>
          <a:p>
            <a:r>
              <a:rPr lang="en-US"/>
              <a:t/>
            </a:r>
          </a:p>
          <a:p>
            <a:r>
              <a:rPr lang="en-US"/>
              <a:t/>
            </a:r>
          </a:p>
          <a:p>
            <a:r>
              <a:rPr lang="en-US"/>
              <a:t>useCallback uzima dva parametra: prvi parametar je callback funkcija koju želiš memoizovati, a drugi parametar je niz zavisnosti. Zavisnosti su vrednosti koje, ako se promene, izazivaju ponovno kreiranje callback funkcije.</a:t>
            </a:r>
          </a:p>
          <a:p>
            <a:r>
              <a:rPr lang="en-US"/>
              <a:t/>
            </a:r>
          </a:p>
          <a:p>
            <a:r>
              <a:rPr lang="en-US"/>
              <a:t>Evo jednostavnog primera kako koristiti useCallback:</a:t>
            </a:r>
          </a:p>
          <a:p>
            <a:r>
              <a:rPr lang="en-US"/>
              <a:t/>
            </a:r>
          </a:p>
          <a:p>
            <a:r>
              <a:rPr lang="en-US"/>
              <a:t>import React, { useState, useCallback } from 'react';</a:t>
            </a:r>
          </a:p>
          <a:p>
            <a:r>
              <a:rPr lang="en-US"/>
              <a:t/>
            </a:r>
          </a:p>
          <a:p>
            <a:r>
              <a:rPr lang="en-US"/>
              <a:t>function MyComponent() {</a:t>
            </a:r>
          </a:p>
          <a:p>
            <a:r>
              <a:rPr lang="en-US"/>
              <a:t>  const [count, setCount] = useState(0);</a:t>
            </a:r>
          </a:p>
          <a:p>
            <a:r>
              <a:rPr lang="en-US"/>
              <a:t/>
            </a:r>
          </a:p>
          <a:p>
            <a:r>
              <a:rPr lang="en-US"/>
              <a:t>  // Korišćenje useCallback za memoizaciju callback funkcije</a:t>
            </a:r>
          </a:p>
          <a:p>
            <a:r>
              <a:rPr lang="en-US"/>
              <a:t>  const handleClick = useCallback(() =&gt; {</a:t>
            </a:r>
          </a:p>
          <a:p>
            <a:r>
              <a:rPr lang="en-US"/>
              <a:t>    setCount(count + 1);</a:t>
            </a:r>
          </a:p>
          <a:p>
            <a:r>
              <a:rPr lang="en-US"/>
              <a:t>  }, [count]);</a:t>
            </a:r>
          </a:p>
          <a:p>
            <a:r>
              <a:rPr lang="en-US"/>
              <a:t/>
            </a:r>
          </a:p>
          <a:p>
            <a:r>
              <a:rPr lang="en-US"/>
              <a:t>  return (</a:t>
            </a:r>
          </a:p>
          <a:p>
            <a:r>
              <a:rPr lang="en-US"/>
              <a:t>    &lt;div&gt;</a:t>
            </a:r>
          </a:p>
          <a:p>
            <a:r>
              <a:rPr lang="en-US"/>
              <a:t>      &lt;p&gt;Count: {count}&lt;/p&gt;</a:t>
            </a:r>
          </a:p>
          <a:p>
            <a:r>
              <a:rPr lang="en-US"/>
              <a:t>      &lt;button onClick={handleClick}&gt;Increment&lt;/button&gt;</a:t>
            </a:r>
          </a:p>
          <a:p>
            <a:r>
              <a:rPr lang="en-US"/>
              <a:t>    &lt;/div&gt;</a:t>
            </a:r>
          </a:p>
          <a:p>
            <a:r>
              <a:rPr lang="en-US"/>
              <a:t>  );</a:t>
            </a:r>
          </a:p>
          <a:p>
            <a:r>
              <a:rPr lang="en-US"/>
              <a:t>}</a:t>
            </a:r>
          </a:p>
          <a:p>
            <a:r>
              <a:rPr lang="en-US"/>
              <a:t/>
            </a:r>
          </a:p>
          <a:p>
            <a:r>
              <a:rPr lang="en-US"/>
              <a:t>U ovom primeru, handleClick funkcija će se ponovo kreirati samo ako se vrednost count promeni, što može pomoći u optimizaciji performansi, posebno u situacijama gde se ova funkcija prosleđuje kao prop drugim komponentama.</a:t>
            </a:r>
          </a:p>
          <a:p>
            <a:r>
              <a:rPr lang="en-US"/>
              <a:t/>
            </a:r>
          </a:p>
          <a:p>
            <a:r>
              <a:rPr lang="en-US"/>
              <a:t>Važno je napomenuti da useCallback nije uvek neophodan, i treba ga koristiti samo kada zaista primetiš da imaš problem sa performansama i da je ponovno kreiranje callback funkcija uzrok tog problema.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Deklarativno programiranje je paradigmatski pristup programiranju u kojem programer opisuje željeni rezultat, a ne korake koje računar treba preduzeti da bi postigao taj rezultat. To znači da se fokusiraš na opisivanje "šta" želiš postići, a ne "kako" to postići.</a:t>
            </a:r>
          </a:p>
          <a:p>
            <a:r>
              <a:rPr lang="en-US"/>
              <a:t/>
            </a:r>
          </a:p>
          <a:p>
            <a:r>
              <a:rPr lang="en-US"/>
              <a:t>React je biblioteka za izgradnju korisničkih interfejsa koja promoviše deklarativni pristup programiranju. Ključna komponenta deklarativnosti u React-u leži u tome kako se upravlja stanjem i kako se prikazuju korisnički interfejsi.</a:t>
            </a:r>
          </a:p>
          <a:p>
            <a:r>
              <a:rPr lang="en-US"/>
              <a:t/>
            </a:r>
          </a:p>
          <a:p>
            <a:r>
              <a:rPr lang="en-US"/>
              <a:t>Evo nekoliko razloga zašto se deklarativno programiranje koristi u React-u:</a:t>
            </a:r>
          </a:p>
          <a:p>
            <a:r>
              <a:rPr lang="en-US"/>
              <a:t/>
            </a:r>
          </a:p>
          <a:p>
            <a:r>
              <a:rPr lang="en-US"/>
              <a:t>Jednostavnost razumevanja koda: Deklarativni kod je često lakši za razumevanje, jer se fokusira na željeni rezultat. Umesto da detaljno opišeš korake koje trebaš preduzeti, samo kažeš šta želiš postići.</a:t>
            </a:r>
          </a:p>
          <a:p>
            <a:r>
              <a:rPr lang="en-US"/>
              <a:t/>
            </a:r>
          </a:p>
          <a:p>
            <a:r>
              <a:rPr lang="en-US"/>
              <a:t>Lakše održavanje: Kôd koji koristi deklarativni pristup često je manje sklon greškama jer se manje fokusira na detalje implementacije. Ovo olakšava održavanje koda tokom vremena.</a:t>
            </a:r>
          </a:p>
          <a:p>
            <a:r>
              <a:rPr lang="en-US"/>
              <a:t/>
            </a:r>
          </a:p>
          <a:p>
            <a:r>
              <a:rPr lang="en-US"/>
              <a:t>Reaktivnost: React koristi Virtual DOM kako bi efikasno osvežavao korisnički interfejs. Kada se stanje komponente promeni, React automatski reaguje i ažurira samo delove DOM-a koji su stvarno promenjeni, umesto da ručno upravlja svakim korakom ažuriranja.</a:t>
            </a:r>
          </a:p>
          <a:p>
            <a:r>
              <a:rPr lang="en-US"/>
              <a:t/>
            </a:r>
          </a:p>
          <a:p>
            <a:r>
              <a:rPr lang="en-US"/>
              <a:t>Komponentna arhitektura: React se oslanja na komponentnu arhitekturu, gde se korisnički interfejs sastoji od više malih komponenata. Ove komponente mogu biti deklarativno definisane i lako ih je ponovo koristiti i kombinovati.</a:t>
            </a:r>
          </a:p>
          <a:p>
            <a:r>
              <a:rPr lang="en-US"/>
              <a:t/>
            </a:r>
          </a:p>
          <a:p>
            <a:r>
              <a:rPr lang="en-US"/>
              <a:t>Efikasnost i optimizacija performansi: Deklarativni pristup omogućava React-u da efikasno upravlja promenama i optimizuje performanse aplikacije, posebno zahvaljujući konceptima kao što su Virtual DOM i automatsko izračunavanje promena.</a:t>
            </a:r>
          </a:p>
          <a:p>
            <a:r>
              <a:rPr lang="en-US"/>
              <a:t/>
            </a:r>
          </a:p>
          <a:p>
            <a:r>
              <a:rPr lang="en-US"/>
              <a:t>Sve ove karakteristike čine React popularnim alatom za izgradnju korisničkih interfejsa, posebno za razvoj modernih veb aplikacija gde je brza i reaktivna interakcija sa korisnikom ključna.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React-u, "context" predstavlja način deljenja podataka između komponenti koje nisu direktno povezane u hijerarhiji komponenti. Koristi se za prenošenje vrednosti poput teme, autentifikacije ili bilo koje druge globalne informacije kroz komponente bez potrebe za prosleđivanjem props-a kroz svaku nivou hijerarhije.</a:t>
            </a:r>
          </a:p>
          <a:p>
            <a:r>
              <a:rPr lang="en-US"/>
              <a:t/>
            </a:r>
          </a:p>
          <a:p>
            <a:r>
              <a:rPr lang="en-US"/>
              <a:t>Context se sastoji od dva dela: Provider (pružalac) i Consumer (potrošač).</a:t>
            </a:r>
          </a:p>
          <a:p>
            <a:r>
              <a:rPr lang="en-US"/>
              <a:t/>
            </a:r>
          </a:p>
          <a:p>
            <a:r>
              <a:rPr lang="en-US"/>
              <a:t>Provider: Komponenta koja opskrbljuje vrednost koja će biti dostupna potrošačima unutar svoje hijerarhije. Provider je roditeljska komponenta koja obavija deo ili celokupnu aplikaciju.</a:t>
            </a:r>
          </a:p>
          <a:p>
            <a:r>
              <a:rPr lang="en-US"/>
              <a:t/>
            </a:r>
          </a:p>
          <a:p>
            <a:r>
              <a:rPr lang="en-US"/>
              <a:t>Consumer: Komponenta koja koristi vrednost dostupnu u context-u. Consumer mora biti unutar hijerarhije gde se vrednost iz context-a koristi.</a:t>
            </a:r>
          </a:p>
          <a:p>
            <a:r>
              <a:rPr lang="en-US"/>
              <a:t/>
            </a:r>
          </a:p>
          <a:p>
            <a:r>
              <a:rPr lang="en-US"/>
              <a:t>// Kreiranje context-a</a:t>
            </a:r>
          </a:p>
          <a:p>
            <a:r>
              <a:rPr lang="en-US"/>
              <a:t>const MyContext = React.createContext();</a:t>
            </a:r>
          </a:p>
          <a:p>
            <a:r>
              <a:rPr lang="en-US"/>
              <a:t/>
            </a:r>
          </a:p>
          <a:p>
            <a:r>
              <a:rPr lang="en-US"/>
              <a:t>// Pravimo Provider komponentu</a:t>
            </a:r>
          </a:p>
          <a:p>
            <a:r>
              <a:rPr lang="en-US"/>
              <a:t>function MyProvider({ children }) {</a:t>
            </a:r>
          </a:p>
          <a:p>
            <a:r>
              <a:rPr lang="en-US"/>
              <a:t>  const sharedValue = "Ovo je vrednost iz context-a";</a:t>
            </a:r>
          </a:p>
          <a:p>
            <a:r>
              <a:rPr lang="en-US"/>
              <a:t/>
            </a:r>
          </a:p>
          <a:p>
            <a:r>
              <a:rPr lang="en-US"/>
              <a:t>  return (</a:t>
            </a:r>
          </a:p>
          <a:p>
            <a:r>
              <a:rPr lang="en-US"/>
              <a:t>    &lt;MyContext.Provider value={sharedValue}&gt;</a:t>
            </a:r>
          </a:p>
          <a:p>
            <a:r>
              <a:rPr lang="en-US"/>
              <a:t>      {children}</a:t>
            </a:r>
          </a:p>
          <a:p>
            <a:r>
              <a:rPr lang="en-US"/>
              <a:t>    &lt;/MyContext.Provider&gt;</a:t>
            </a:r>
          </a:p>
          <a:p>
            <a:r>
              <a:rPr lang="en-US"/>
              <a:t>  );</a:t>
            </a:r>
          </a:p>
          <a:p>
            <a:r>
              <a:rPr lang="en-US"/>
              <a:t>}</a:t>
            </a:r>
          </a:p>
          <a:p>
            <a:r>
              <a:rPr lang="en-US"/>
              <a:t/>
            </a:r>
          </a:p>
          <a:p>
            <a:r>
              <a:rPr lang="en-US"/>
              <a:t>// Korišćenje context-a u nekoj drugoj komponenti</a:t>
            </a:r>
          </a:p>
          <a:p>
            <a:r>
              <a:rPr lang="en-US"/>
              <a:t>function SomeComponent() {</a:t>
            </a:r>
          </a:p>
          <a:p>
            <a:r>
              <a:rPr lang="en-US"/>
              <a:t>  return (</a:t>
            </a:r>
          </a:p>
          <a:p>
            <a:r>
              <a:rPr lang="en-US"/>
              <a:t>    &lt;MyContext.Consumer&gt;</a:t>
            </a:r>
          </a:p>
          <a:p>
            <a:r>
              <a:rPr lang="en-US"/>
              <a:t>      {value =&gt; &lt;p&gt;{value}&lt;/p&gt;}</a:t>
            </a:r>
          </a:p>
          <a:p>
            <a:r>
              <a:rPr lang="en-US"/>
              <a:t>    &lt;/MyContext.Consumer&gt;</a:t>
            </a:r>
          </a:p>
          <a:p>
            <a:r>
              <a:rPr lang="en-US"/>
              <a:t>  );</a:t>
            </a:r>
          </a:p>
          <a:p>
            <a:r>
              <a:rPr lang="en-US"/>
              <a:t>}</a:t>
            </a:r>
          </a:p>
          <a:p>
            <a:r>
              <a:rPr lang="en-US"/>
              <a:t/>
            </a:r>
          </a:p>
          <a:p>
            <a:r>
              <a:rPr lang="en-US"/>
              <a:t>// Upotreba context-a u aplikaciji</a:t>
            </a:r>
          </a:p>
          <a:p>
            <a:r>
              <a:rPr lang="en-US"/>
              <a:t>function App() {</a:t>
            </a:r>
          </a:p>
          <a:p>
            <a:r>
              <a:rPr lang="en-US"/>
              <a:t>  return (</a:t>
            </a:r>
          </a:p>
          <a:p>
            <a:r>
              <a:rPr lang="en-US"/>
              <a:t>    &lt;MyProvider&gt;</a:t>
            </a:r>
          </a:p>
          <a:p>
            <a:r>
              <a:rPr lang="en-US"/>
              <a:t>      &lt;SomeComponent /&gt;</a:t>
            </a:r>
          </a:p>
          <a:p>
            <a:r>
              <a:rPr lang="en-US"/>
              <a:t>    &lt;/MyProvider&gt;</a:t>
            </a:r>
          </a:p>
          <a:p>
            <a:r>
              <a:rPr lang="en-US"/>
              <a:t>  );</a:t>
            </a:r>
          </a:p>
          <a:p>
            <a:r>
              <a:rPr lang="en-US"/>
              <a:t>}</a:t>
            </a:r>
          </a:p>
          <a:p>
            <a:r>
              <a:rPr lang="en-US"/>
              <a:t/>
            </a:r>
          </a:p>
          <a:p>
            <a:r>
              <a:rPr lang="en-US"/>
              <a:t>Prednosti context-a u React-u:</a:t>
            </a:r>
          </a:p>
          <a:p>
            <a:r>
              <a:rPr lang="en-US"/>
              <a:t/>
            </a:r>
          </a:p>
          <a:p>
            <a:r>
              <a:rPr lang="en-US"/>
              <a:t>Jednostavno deljenje podataka: Omogućava lako deljenje podataka između komponenti koje su udaljene u hijerarhiji, a da ne morate prosleđivati props kroz svaki nivo.</a:t>
            </a:r>
          </a:p>
          <a:p>
            <a:r>
              <a:rPr lang="en-US"/>
              <a:t/>
            </a:r>
          </a:p>
          <a:p>
            <a:r>
              <a:rPr lang="en-US"/>
              <a:t>Smanjuje prop drilling: Smanjuje potrebu za prosleđivanjem props-a kroz mnogo komponenti, što može poboljšati čitljivost koda.</a:t>
            </a:r>
          </a:p>
          <a:p>
            <a:r>
              <a:rPr lang="en-US"/>
              <a:t/>
            </a:r>
          </a:p>
          <a:p>
            <a:r>
              <a:rPr lang="en-US"/>
              <a:t>Mane context-a u React-u:</a:t>
            </a:r>
          </a:p>
          <a:p>
            <a:r>
              <a:rPr lang="en-US"/>
              <a:t/>
            </a:r>
          </a:p>
          <a:p>
            <a:r>
              <a:rPr lang="en-US"/>
              <a:t>Može biti teže praćenje toka podataka: Ako se koristi nepravilno ili preterano, može dovesti do smanjenja čitljivosti i praćenja toka podataka u aplikaciji.</a:t>
            </a:r>
          </a:p>
          <a:p>
            <a:r>
              <a:rPr lang="en-US"/>
              <a:t/>
            </a:r>
          </a:p>
          <a:p>
            <a:r>
              <a:rPr lang="en-US"/>
              <a:t>Nepraktičan za male aplikacije: Za male aplikacije, gde nije potrebno mnogo deljenje podataka, upotreba context-a može biti previše složena i nepotrebna.</a:t>
            </a:r>
          </a:p>
          <a:p>
            <a:r>
              <a:rPr lang="en-US"/>
              <a:t/>
            </a:r>
          </a:p>
          <a:p>
            <a:r>
              <a:rPr lang="en-US"/>
              <a:t>Mogući performanski problemi: Upotreba context-a u velikim aplikacijama sa mnogo potrošača može dovesti do performanskih problema, ali ovo obično nije problem u manjim i srednjim projektima.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React je JavaScript biblioteka otvorenog koda koja se koristi za izgradnju korisničkih interfejsa, posebno za jednostranične aplikacije (SPA - Single Page Applications). Ovde su glavne osnove React-a:</a:t>
            </a:r>
          </a:p>
          <a:p>
            <a:r>
              <a:rPr lang="en-US"/>
              <a:t/>
            </a:r>
          </a:p>
          <a:p>
            <a:r>
              <a:rPr lang="en-US"/>
              <a:t>Komponente: React se temelji na konceptu komponenti. Komponente su samostalne, prenosive i ponovno upotrebljive jedinice koda koje predstavljaju deo korisničkog interfejsa. Mogu biti funkcionalne komponente ili komponente zasnovane na klasama.</a:t>
            </a:r>
          </a:p>
          <a:p>
            <a:r>
              <a:rPr lang="en-US"/>
              <a:t/>
            </a:r>
          </a:p>
          <a:p>
            <a:r>
              <a:rPr lang="en-US"/>
              <a:t>JSX: JSX je sintaksa koja omogućava pisanje HTML koda unutar JavaScript fajlova. Ovo olakšava definisanje strukture korisničkog interfejsa u React komponentama.</a:t>
            </a:r>
          </a:p>
          <a:p>
            <a:r>
              <a:rPr lang="en-US"/>
              <a:t/>
            </a:r>
          </a:p>
          <a:p>
            <a:r>
              <a:rPr lang="en-US"/>
              <a:t>Virtual DOM: React koristi Virtual DOM kako bi efikasnije upravljao promenama na stranici. Umesto direktnog menjanja stvarnog DOM-a, React prvo pravi virtualnu kopiju DOM-a, a zatim je upoređuje sa stvarnim DOM-om da bi pronašao razlike i samo ih ažurirao.</a:t>
            </a:r>
          </a:p>
          <a:p>
            <a:r>
              <a:rPr lang="en-US"/>
              <a:t/>
            </a:r>
          </a:p>
          <a:p>
            <a:r>
              <a:rPr lang="en-US"/>
              <a:t>Jednosmeran tok podataka: React primenjuje jednosmerni tok podataka, što znači da podaci teku kroz aplikaciju u jednom smeru. Ovo olakšava praćenje i upravljanje stanjem aplikacije.</a:t>
            </a:r>
          </a:p>
          <a:p>
            <a:r>
              <a:rPr lang="en-US"/>
              <a:t/>
            </a:r>
          </a:p>
          <a:p>
            <a:r>
              <a:rPr lang="en-US"/>
              <a:t>Stanje (State): React omogućava komponentama da održavaju interni podatak, poznat kao stanje. Kada se stanje promeni, React automatski re-renderuje odgovarajući deo korisničkog interfejsa.</a:t>
            </a:r>
          </a:p>
          <a:p>
            <a:r>
              <a:rPr lang="en-US"/>
              <a:t/>
            </a:r>
          </a:p>
          <a:p>
            <a:r>
              <a:rPr lang="en-US"/>
              <a:t>Props: Komponente u React-u mogu prihvatati podatke preko svojstava (props). Props se koriste za prenos podataka od roditeljske komponente ka dečijim komponentama.</a:t>
            </a:r>
          </a:p>
          <a:p>
            <a:r>
              <a:rPr lang="en-US"/>
              <a:t/>
            </a:r>
          </a:p>
          <a:p>
            <a:r>
              <a:rPr lang="en-US"/>
              <a:t>Životni ciklus komponenti (Lifecycle methods): Klase komponenti u React-u imaju određene metode koji se automatski pozivaju u toku života komponente. Ovo omogućava programerima da izvrše određene akcije u različitim fazama, kao što su montiranje, ažuriranje i demontiranje komponenti.</a:t>
            </a:r>
          </a:p>
          <a:p>
            <a:r>
              <a:rPr lang="en-US"/>
              <a:t/>
            </a:r>
          </a:p>
          <a:p>
            <a:r>
              <a:rPr lang="en-US"/>
              <a:t>React Router: Za upravljanje rutama u jednostraničkim aplikacijama, React koristi React Router biblioteku koja omogućava deklarativno definisanje ruta.</a:t>
            </a:r>
          </a:p>
          <a:p>
            <a:r>
              <a:rPr lang="en-US"/>
              <a:t/>
            </a:r>
          </a:p>
          <a:p>
            <a:r>
              <a:rPr lang="en-US"/>
              <a:t>Flux i Redux: Flux i Redux su arhitekturni pristupi koji se često koriste sa React-om kako bi se efikasnije upravljalo stanjem aplikacije.</a:t>
            </a:r>
          </a:p>
          <a:p>
            <a:r>
              <a:rPr lang="en-US"/>
              <a:t/>
            </a:r>
          </a:p>
          <a:p>
            <a:r>
              <a:rPr lang="en-US"/>
              <a:t>Ove osnove čine temelj za izgradnju modernih web aplikacija koristeći React tehnologiju. Osim toga, React je široko korišćen u zajednici i redovno se ažurira, što doprinosi njegovoj popularnosti i unapređenju performansi i funkcionalnosti.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 hook u React-u je funkcija koja koristi React-ove hook-ove kako bi pružila reutilizabilnu funkcionalnost u komponentama. Custom hook-ovi omogućavaju da logiku komponenti izdvojite u funkcije koje možete ponovo koristiti u različitim delovima vaše aplikacije. Ovaj pristup poboljšava čitljivost koda, olakšava održavanje i smanjuje dupliciranje koda.</a:t>
            </a:r>
          </a:p>
          <a:p>
            <a:r>
              <a:rPr lang="en-US"/>
              <a:t/>
            </a:r>
          </a:p>
          <a:p>
            <a:r>
              <a:rPr lang="en-US"/>
              <a:t>Evo nekoliko karakteristika i prednosti custom hook-ova:</a:t>
            </a:r>
          </a:p>
          <a:p>
            <a:r>
              <a:rPr lang="en-US"/>
              <a:t/>
            </a:r>
          </a:p>
          <a:p>
            <a:r>
              <a:rPr lang="en-US"/>
              <a:t>Reutilizacija koda: Custom hook-ovi omogućavaju izdvajanje i deljenje logike između komponenata. Ako imate određenu funkcionalnost koju želite koristiti u više komponenti, možete je implementirati kao custom hook i ponoviti je gde god je potrebno.</a:t>
            </a:r>
          </a:p>
          <a:p>
            <a:r>
              <a:rPr lang="en-US"/>
              <a:t/>
            </a:r>
          </a:p>
          <a:p>
            <a:r>
              <a:rPr lang="en-US"/>
              <a:t>Organizacija koda: Kada aplikacija raste, custom hook-ovi vam pomažu da organizujete vaš kod na lakši način. Logika vezana za određene funkcionalnosti može biti smeštena u odvojene hook-ove, što olakšava praćenje i održavanje koda.</a:t>
            </a:r>
          </a:p>
          <a:p>
            <a:r>
              <a:rPr lang="en-US"/>
              <a:t/>
            </a:r>
          </a:p>
          <a:p>
            <a:r>
              <a:rPr lang="en-US"/>
              <a:t>Lakše testiranje: Custom hook-ovi olakšavaju testiranje jer ih možete testirati nezavisno od komponenata. Ovo omogućava bolje pokrivanje testova za funkcionalnosti vaše aplikacije.</a:t>
            </a:r>
          </a:p>
          <a:p>
            <a:r>
              <a:rPr lang="en-US"/>
              <a:t/>
            </a:r>
          </a:p>
          <a:p>
            <a:r>
              <a:rPr lang="en-US"/>
              <a:t>Razdvajanje brige o stanju: Custom hook-ovi često služe za upravljanje stanjem (state) ili efektima (kao što je useEffect). Ovo omogućava odvajanje brige o stanju od vizuelne reprezentacije komponenata.</a:t>
            </a:r>
          </a:p>
          <a:p>
            <a:r>
              <a:rPr lang="en-US"/>
              <a:t/>
            </a:r>
          </a:p>
          <a:p>
            <a:r>
              <a:rPr lang="en-US"/>
              <a:t>Smanjenje repetitivnog koda: Custom hook-ovi pomažu u smanjenju repetitivnog koda tako što omogućavaju da se složene logike implementiraju jednom i koriste na više mesta.</a:t>
            </a:r>
          </a:p>
          <a:p>
            <a:r>
              <a:rPr lang="en-US"/>
              <a:t/>
            </a:r>
          </a:p>
          <a:p>
            <a:r>
              <a:rPr lang="en-US"/>
              <a:t>Čitljivost koda: Custom hook-ovi poboljšavaju čitljivost koda time što omogućavaju da se kompleksna logika pojednostavi i izoluje u odvojene funkcije. Ovo čini komponente manjim i fokusiranim na svoj primarni zadatak.</a:t>
            </a:r>
          </a:p>
          <a:p>
            <a:r>
              <a:rPr lang="en-US"/>
              <a:t/>
            </a:r>
          </a:p>
          <a:p>
            <a:r>
              <a:rPr lang="en-US"/>
              <a:t>Evo jednostavnog primera custom hook-a koji prati veličinu prozora:</a:t>
            </a:r>
          </a:p>
          <a:p>
            <a:r>
              <a:rPr lang="en-US"/>
              <a:t/>
            </a:r>
          </a:p>
          <a:p>
            <a:r>
              <a:rPr lang="en-US"/>
              <a:t>import { useState, useEffect } from 'react';</a:t>
            </a:r>
          </a:p>
          <a:p>
            <a:r>
              <a:rPr lang="en-US"/>
              <a:t/>
            </a:r>
          </a:p>
          <a:p>
            <a:r>
              <a:rPr lang="en-US"/>
              <a:t>function useWindowSize() {</a:t>
            </a:r>
          </a:p>
          <a:p>
            <a:r>
              <a:rPr lang="en-US"/>
              <a:t>  const [windowSize, setWindowSize] = useState({</a:t>
            </a:r>
          </a:p>
          <a:p>
            <a:r>
              <a:rPr lang="en-US"/>
              <a:t>    width: window.innerWidth,</a:t>
            </a:r>
          </a:p>
          <a:p>
            <a:r>
              <a:rPr lang="en-US"/>
              <a:t>    height: window.innerHeight,</a:t>
            </a:r>
          </a:p>
          <a:p>
            <a:r>
              <a:rPr lang="en-US"/>
              <a:t>  });</a:t>
            </a:r>
          </a:p>
          <a:p>
            <a:r>
              <a:rPr lang="en-US"/>
              <a:t/>
            </a:r>
          </a:p>
          <a:p>
            <a:r>
              <a:rPr lang="en-US"/>
              <a:t>  useEffect(() =&gt; {</a:t>
            </a:r>
          </a:p>
          <a:p>
            <a:r>
              <a:rPr lang="en-US"/>
              <a:t>    const handleResize = () =&gt; {</a:t>
            </a:r>
          </a:p>
          <a:p>
            <a:r>
              <a:rPr lang="en-US"/>
              <a:t>      setWindowSize({</a:t>
            </a:r>
          </a:p>
          <a:p>
            <a:r>
              <a:rPr lang="en-US"/>
              <a:t>        width: window.innerWidth,</a:t>
            </a:r>
          </a:p>
          <a:p>
            <a:r>
              <a:rPr lang="en-US"/>
              <a:t>        height: window.innerHeight,</a:t>
            </a:r>
          </a:p>
          <a:p>
            <a:r>
              <a:rPr lang="en-US"/>
              <a:t>      });</a:t>
            </a:r>
          </a:p>
          <a:p>
            <a:r>
              <a:rPr lang="en-US"/>
              <a:t>    };</a:t>
            </a:r>
          </a:p>
          <a:p>
            <a:r>
              <a:rPr lang="en-US"/>
              <a:t/>
            </a:r>
          </a:p>
          <a:p>
            <a:r>
              <a:rPr lang="en-US"/>
              <a:t>    window.addEventListener('resize', handleResize);</a:t>
            </a:r>
          </a:p>
          <a:p>
            <a:r>
              <a:rPr lang="en-US"/>
              <a:t/>
            </a:r>
          </a:p>
          <a:p>
            <a:r>
              <a:rPr lang="en-US"/>
              <a:t>    return () =&gt; {</a:t>
            </a:r>
          </a:p>
          <a:p>
            <a:r>
              <a:rPr lang="en-US"/>
              <a:t>      window.removeEventListener('resize', handleResize);</a:t>
            </a:r>
          </a:p>
          <a:p>
            <a:r>
              <a:rPr lang="en-US"/>
              <a:t>    };</a:t>
            </a:r>
          </a:p>
          <a:p>
            <a:r>
              <a:rPr lang="en-US"/>
              <a:t>  }, []);</a:t>
            </a:r>
          </a:p>
          <a:p>
            <a:r>
              <a:rPr lang="en-US"/>
              <a:t/>
            </a:r>
          </a:p>
          <a:p>
            <a:r>
              <a:rPr lang="en-US"/>
              <a:t>  return windowSize;</a:t>
            </a:r>
          </a:p>
          <a:p>
            <a:r>
              <a:rPr lang="en-US"/>
              <a:t>}</a:t>
            </a:r>
          </a:p>
          <a:p>
            <a:r>
              <a:rPr lang="en-US"/>
              <a:t/>
            </a:r>
          </a:p>
          <a:p>
            <a:r>
              <a:rPr lang="en-US"/>
              <a:t>// Korišćenje custom hook-a u komponenti</a:t>
            </a:r>
          </a:p>
          <a:p>
            <a:r>
              <a:rPr lang="en-US"/>
              <a:t>function MyComponent() {</a:t>
            </a:r>
          </a:p>
          <a:p>
            <a:r>
              <a:rPr lang="en-US"/>
              <a:t>  const { width, height } = useWindowSize();</a:t>
            </a:r>
          </a:p>
          <a:p>
            <a:r>
              <a:rPr lang="en-US"/>
              <a:t/>
            </a:r>
          </a:p>
          <a:p>
            <a:r>
              <a:rPr lang="en-US"/>
              <a:t>  return (</a:t>
            </a:r>
          </a:p>
          <a:p>
            <a:r>
              <a:rPr lang="en-US"/>
              <a:t>    &lt;div&gt;</a:t>
            </a:r>
          </a:p>
          <a:p>
            <a:r>
              <a:rPr lang="en-US"/>
              <a:t>      &lt;p&gt;Window width: {width}&lt;/p&gt;</a:t>
            </a:r>
          </a:p>
          <a:p>
            <a:r>
              <a:rPr lang="en-US"/>
              <a:t>      &lt;p&gt;Window height: {height}&lt;/p&gt;</a:t>
            </a:r>
          </a:p>
          <a:p>
            <a:r>
              <a:rPr lang="en-US"/>
              <a:t>    &lt;/div&gt;</a:t>
            </a:r>
          </a:p>
          <a:p>
            <a:r>
              <a:rPr lang="en-US"/>
              <a:t>  );</a:t>
            </a:r>
          </a:p>
          <a:p>
            <a:r>
              <a:rPr lang="en-US"/>
              <a:t>}</a:t>
            </a:r>
          </a:p>
          <a:p>
            <a:r>
              <a:rPr lang="en-US"/>
              <a:t/>
            </a:r>
          </a:p>
          <a:p>
            <a:r>
              <a:rPr lang="en-US"/>
              <a:t>U ovom primeru, useWindowSize je custom hook koji omogućava praćenje veličine prozora. Ovaj hook se koristi u komponenti MyComponent, čime se dobija široka primenjivost ovog custom hook-a.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SignalR je open-source biblioteka koja omogućava dvosmernu komunikaciju između klijenta (najčešće web pregledača) i servera u realnom vremenu (real-time). Ova biblioteka je razvijena od strane Microsoft-a i pruža sredstva za izgradnju aplikacija koje zahtevaju brzu i efikasnu komunikaciju između servera i klijenta.</a:t>
            </a:r>
          </a:p>
          <a:p>
            <a:r>
              <a:rPr lang="en-US"/>
              <a:t/>
            </a:r>
          </a:p>
          <a:p>
            <a:r>
              <a:rPr lang="en-US"/>
              <a:t>Ključna svojstva i funkcionalnosti SignalR-a uključuju:</a:t>
            </a:r>
          </a:p>
          <a:p>
            <a:r>
              <a:rPr lang="en-US"/>
              <a:t/>
            </a:r>
          </a:p>
          <a:p>
            <a:r>
              <a:rPr lang="en-US"/>
              <a:t>Dvosmerna komunikacija: SignalR omogućava serveru da šalje poruke klijentima i obrnuto, što znači da se promene na serveru mogu odmah odražavati na klijentskoj strani i obrnuto.</a:t>
            </a:r>
          </a:p>
          <a:p>
            <a:r>
              <a:rPr lang="en-US"/>
              <a:t/>
            </a:r>
          </a:p>
          <a:p>
            <a:r>
              <a:rPr lang="en-US"/>
              <a:t>Automatsko otkrivanje transporta: SignalR automatski bira najefikasniji transportni sloj (WebSocket, Server-Sent Events, Long Polling) koji je podržan od strane pregledača i servera.</a:t>
            </a:r>
          </a:p>
          <a:p>
            <a:r>
              <a:rPr lang="en-US"/>
              <a:t/>
            </a:r>
          </a:p>
          <a:p>
            <a:r>
              <a:rPr lang="en-US"/>
              <a:t>Automatsko ponovno povezivanje: SignalR uključuje mehanizme automatskog ponovnog povezivanja kako bi održao vezu u slučaju gubitka mreže ili nestabilnosti veze.</a:t>
            </a:r>
          </a:p>
          <a:p>
            <a:r>
              <a:rPr lang="en-US"/>
              <a:t/>
            </a:r>
          </a:p>
          <a:p>
            <a:r>
              <a:rPr lang="en-US"/>
              <a:t>Grupisanje klijenata: Klijenti mogu biti grupisani u različite grupe, što omogućava slanje poruka svim članovima određene grupe.</a:t>
            </a:r>
          </a:p>
          <a:p>
            <a:r>
              <a:rPr lang="en-US"/>
              <a:t/>
            </a:r>
          </a:p>
          <a:p>
            <a:r>
              <a:rPr lang="en-US"/>
              <a:t>Hub-ovi (Hubs): SignalR uvodi koncept hub-ova koji pojednostavljuje dvosmernu komunikaciju između servera i klijenata. Hub-ovi omogućavaju pozivanje metoda sa jedne strane i osluškivanje događaja sa druge strane.</a:t>
            </a:r>
          </a:p>
          <a:p>
            <a:r>
              <a:rPr lang="en-US"/>
              <a:t/>
            </a:r>
          </a:p>
          <a:p>
            <a:r>
              <a:rPr lang="en-US"/>
              <a:t>Podrška za različite platforme: SignalR je podržan na različitim platformama, uključujući .NET, JavaScript, Java, Python, i druge.</a:t>
            </a:r>
          </a:p>
          <a:p>
            <a:r>
              <a:rPr lang="en-US"/>
              <a:t/>
            </a:r>
          </a:p>
          <a:p>
            <a:r>
              <a:rPr lang="en-US"/>
              <a:t>SignalR je posebno koristan za aplikacije koje zahtevaju brzu i efikasnu razmenu podataka u realnom vremenu, kao što su čet aplikacije, praćenje događaja, nadgledanje stanja, itd. Bibilioteka se često koristi u kombinaciji sa ASP.NET, ali je takođe dostupna i za druge tehnologije i jezike.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React-u, fetchovanje podataka sa servera se obično vrši korišćenjem fetch API-ja ili pomoću nekog trećeg-party biblioteke poput Axios-a. Evo primera kako to možeš uraditi sa običnim fetch-om i sa Axios-om:</a:t>
            </a:r>
          </a:p>
          <a:p>
            <a:r>
              <a:rPr lang="en-US"/>
              <a:t/>
            </a:r>
          </a:p>
          <a:p>
            <a:r>
              <a:rPr lang="en-US"/>
              <a:t>import React, { useEffect, useState } from 'react';</a:t>
            </a:r>
          </a:p>
          <a:p>
            <a:r>
              <a:rPr lang="en-US"/>
              <a:t/>
            </a:r>
          </a:p>
          <a:p>
            <a:r>
              <a:rPr lang="en-US"/>
              <a:t>function MyComponent() {</a:t>
            </a:r>
          </a:p>
          <a:p>
            <a:r>
              <a:rPr lang="en-US"/>
              <a:t>  const [data, setData] = useState(null);</a:t>
            </a:r>
          </a:p>
          <a:p>
            <a:r>
              <a:rPr lang="en-US"/>
              <a:t>  const [loading, setLoading] = useState(true);</a:t>
            </a:r>
          </a:p>
          <a:p>
            <a:r>
              <a:rPr lang="en-US"/>
              <a:t/>
            </a:r>
          </a:p>
          <a:p>
            <a:r>
              <a:rPr lang="en-US"/>
              <a:t>  useEffect(() =&gt; {</a:t>
            </a:r>
          </a:p>
          <a:p>
            <a:r>
              <a:rPr lang="en-US"/>
              <a:t>    const fetchData = async () =&gt; {</a:t>
            </a:r>
          </a:p>
          <a:p>
            <a:r>
              <a:rPr lang="en-US"/>
              <a:t>      try {</a:t>
            </a:r>
          </a:p>
          <a:p>
            <a:r>
              <a:rPr lang="en-US"/>
              <a:t>        const response = await fetch('https://api.example.com/data');</a:t>
            </a:r>
          </a:p>
          <a:p>
            <a:r>
              <a:rPr lang="en-US"/>
              <a:t>        const result = await response.json();</a:t>
            </a:r>
          </a:p>
          <a:p>
            <a:r>
              <a:rPr lang="en-US"/>
              <a:t>        setData(result);</a:t>
            </a:r>
          </a:p>
          <a:p>
            <a:r>
              <a:rPr lang="en-US"/>
              <a:t>      } catch (error) {</a:t>
            </a:r>
          </a:p>
          <a:p>
            <a:r>
              <a:rPr lang="en-US"/>
              <a:t>        console.error('Error fetching data:', error);</a:t>
            </a:r>
          </a:p>
          <a:p>
            <a:r>
              <a:rPr lang="en-US"/>
              <a:t>      } finally {</a:t>
            </a:r>
          </a:p>
          <a:p>
            <a:r>
              <a:rPr lang="en-US"/>
              <a:t>        setLoading(false);</a:t>
            </a:r>
          </a:p>
          <a:p>
            <a:r>
              <a:rPr lang="en-US"/>
              <a:t>      }</a:t>
            </a:r>
          </a:p>
          <a:p>
            <a:r>
              <a:rPr lang="en-US"/>
              <a:t>    };</a:t>
            </a:r>
          </a:p>
          <a:p>
            <a:r>
              <a:rPr lang="en-US"/>
              <a:t/>
            </a:r>
          </a:p>
          <a:p>
            <a:r>
              <a:rPr lang="en-US"/>
              <a:t>    fetchData();</a:t>
            </a:r>
          </a:p>
          <a:p>
            <a:r>
              <a:rPr lang="en-US"/>
              <a:t>  }, []);</a:t>
            </a:r>
          </a:p>
          <a:p>
            <a:r>
              <a:rPr lang="en-US"/>
              <a:t/>
            </a:r>
          </a:p>
          <a:p>
            <a:r>
              <a:rPr lang="en-US"/>
              <a:t>  if (loading) {</a:t>
            </a:r>
          </a:p>
          <a:p>
            <a:r>
              <a:rPr lang="en-US"/>
              <a:t>    return &lt;p&gt;Loading...&lt;/p&gt;;</a:t>
            </a:r>
          </a:p>
          <a:p>
            <a:r>
              <a:rPr lang="en-US"/>
              <a:t>  }</a:t>
            </a:r>
          </a:p>
          <a:p>
            <a:r>
              <a:rPr lang="en-US"/>
              <a:t/>
            </a:r>
          </a:p>
          <a:p>
            <a:r>
              <a:rPr lang="en-US"/>
              <a:t>  return (</a:t>
            </a:r>
          </a:p>
          <a:p>
            <a:r>
              <a:rPr lang="en-US"/>
              <a:t>    &lt;div&gt;</a:t>
            </a:r>
          </a:p>
          <a:p>
            <a:r>
              <a:rPr lang="en-US"/>
              <a:t>      &lt;p&gt;Data: {JSON.stringify(data)}&lt;/p&gt;</a:t>
            </a:r>
          </a:p>
          <a:p>
            <a:r>
              <a:rPr lang="en-US"/>
              <a:t>    &lt;/div&gt;</a:t>
            </a:r>
          </a:p>
          <a:p>
            <a:r>
              <a:rPr lang="en-US"/>
              <a:t>  );</a:t>
            </a:r>
          </a:p>
          <a:p>
            <a:r>
              <a:rPr lang="en-US"/>
              <a:t>}</a:t>
            </a:r>
          </a:p>
          <a:p>
            <a:r>
              <a:rPr lang="en-US"/>
              <a:t/>
            </a:r>
          </a:p>
          <a:p>
            <a:r>
              <a:rPr lang="en-US"/>
              <a:t>U ovom primeru, koristimo fetch funkciju da bismo poslali HTTP zahtev ka određenom URL-u. Nakon što dobijemo odgovor, koristimo json metod da bismo parsirali odgovor u JSON format.</a:t>
            </a:r>
          </a:p>
          <a:p>
            <a:r>
              <a:rPr lang="en-US"/>
              <a:t/>
            </a:r>
          </a:p>
          <a:p>
            <a:r>
              <a:rPr lang="en-US"/>
              <a:t>Kada koristiš fetch API ili Axios za slanje HTTP zahteva u React-u, parametri se razlikuju.</a:t>
            </a:r>
          </a:p>
          <a:p>
            <a:r>
              <a:rPr lang="en-US"/>
              <a:t/>
            </a:r>
          </a:p>
          <a:p>
            <a:r>
              <a:rPr lang="en-US"/>
              <a:t>fetch API:</a:t>
            </a:r>
          </a:p>
          <a:p>
            <a:r>
              <a:rPr lang="en-US"/>
              <a:t>Sintaksa fetch funkcije izgleda ovako:</a:t>
            </a:r>
          </a:p>
          <a:p>
            <a:r>
              <a:rPr lang="en-US"/>
              <a:t/>
            </a:r>
          </a:p>
          <a:p>
            <a:r>
              <a:rPr lang="en-US"/>
              <a:t>javascript</a:t>
            </a:r>
          </a:p>
          <a:p>
            <a:r>
              <a:rPr lang="en-US"/>
              <a:t>Copy code</a:t>
            </a:r>
          </a:p>
          <a:p>
            <a:r>
              <a:rPr lang="en-US"/>
              <a:t>fetch(input, init);</a:t>
            </a:r>
          </a:p>
          <a:p>
            <a:r>
              <a:rPr lang="en-US"/>
              <a:t>input: Može biti URL ka resursu ili objekat Request koji sadrži informacije o zahtevu.</a:t>
            </a:r>
          </a:p>
          <a:p>
            <a:r>
              <a:rPr lang="en-US"/>
              <a:t>init (opcioni): Objekat koji sadrži opcije zahteva kao što su metoda, zaglavlja, tela itd.</a:t>
            </a:r>
          </a:p>
          <a:p>
            <a:r>
              <a:rPr lang="en-US"/>
              <a:t>Primer:</a:t>
            </a:r>
          </a:p>
          <a:p>
            <a:r>
              <a:rPr lang="en-US"/>
              <a:t/>
            </a:r>
          </a:p>
          <a:p>
            <a:r>
              <a:rPr lang="en-US"/>
              <a:t>javascript</a:t>
            </a:r>
          </a:p>
          <a:p>
            <a:r>
              <a:rPr lang="en-US"/>
              <a:t>Copy code</a:t>
            </a:r>
          </a:p>
          <a:p>
            <a:r>
              <a:rPr lang="en-US"/>
              <a:t>fetch('https://api.example.com/data', {</a:t>
            </a:r>
          </a:p>
          <a:p>
            <a:r>
              <a:rPr lang="en-US"/>
              <a:t>  method: 'GET', // ili 'POST', 'PUT', 'DELETE', itd.</a:t>
            </a:r>
          </a:p>
          <a:p>
            <a:r>
              <a:rPr lang="en-US"/>
              <a:t>  headers: {</a:t>
            </a:r>
          </a:p>
          <a:p>
            <a:r>
              <a:rPr lang="en-US"/>
              <a:t>    'Content-Type': 'application/json',</a:t>
            </a:r>
          </a:p>
          <a:p>
            <a:r>
              <a:rPr lang="en-US"/>
              <a:t>    // Dodajte dodatna zaglavlja po potrebi</a:t>
            </a:r>
          </a:p>
          <a:p>
            <a:r>
              <a:rPr lang="en-US"/>
              <a:t>  },</a:t>
            </a:r>
          </a:p>
          <a:p>
            <a:r>
              <a:rPr lang="en-US"/>
              <a:t>  // Dodajte opcije tela (body) za POST ili PUT zahteve</a:t>
            </a:r>
          </a:p>
          <a:p>
            <a:r>
              <a:rPr lang="en-US"/>
              <a:t>});</a:t>
            </a:r>
          </a:p>
          <a:p>
            <a:r>
              <a:rPr lang="en-US"/>
              <a:t/>
            </a:r>
          </a:p>
          <a:p>
            <a:r>
              <a:rPr lang="en-US"/>
              <a:t/>
            </a:r>
          </a:p>
          <a:p>
            <a:r>
              <a:rPr lang="en-US"/>
              <a:t>Korišćenje Axios-a:</a:t>
            </a:r>
          </a:p>
          <a:p>
            <a:r>
              <a:rPr lang="en-US"/>
              <a:t>Prvo, instaliraj Axios:</a:t>
            </a:r>
          </a:p>
          <a:p>
            <a:r>
              <a:rPr lang="en-US"/>
              <a:t/>
            </a:r>
          </a:p>
          <a:p>
            <a:r>
              <a:rPr lang="en-US"/>
              <a:t>bash</a:t>
            </a:r>
          </a:p>
          <a:p>
            <a:r>
              <a:rPr lang="en-US"/>
              <a:t>Copy code</a:t>
            </a:r>
          </a:p>
          <a:p>
            <a:r>
              <a:rPr lang="en-US"/>
              <a:t>npm install axios</a:t>
            </a:r>
          </a:p>
          <a:p>
            <a:r>
              <a:rPr lang="en-US"/>
              <a:t>Zatim, koristi Axios u React komponenti:</a:t>
            </a:r>
          </a:p>
          <a:p>
            <a:r>
              <a:rPr lang="en-US"/>
              <a:t/>
            </a:r>
          </a:p>
          <a:p>
            <a:r>
              <a:rPr lang="en-US"/>
              <a:t>jsx</a:t>
            </a:r>
          </a:p>
          <a:p>
            <a:r>
              <a:rPr lang="en-US"/>
              <a:t>Copy code</a:t>
            </a:r>
          </a:p>
          <a:p>
            <a:r>
              <a:rPr lang="en-US"/>
              <a:t>import React, { useEffect, useState } from 'react';</a:t>
            </a:r>
          </a:p>
          <a:p>
            <a:r>
              <a:rPr lang="en-US"/>
              <a:t>import axios from 'axios';</a:t>
            </a:r>
          </a:p>
          <a:p>
            <a:r>
              <a:rPr lang="en-US"/>
              <a:t/>
            </a:r>
          </a:p>
          <a:p>
            <a:r>
              <a:rPr lang="en-US"/>
              <a:t>function MyComponent() {</a:t>
            </a:r>
          </a:p>
          <a:p>
            <a:r>
              <a:rPr lang="en-US"/>
              <a:t>  const [data, setData] = useState(null);</a:t>
            </a:r>
          </a:p>
          <a:p>
            <a:r>
              <a:rPr lang="en-US"/>
              <a:t>  const [loading, setLoading] = useState(true);</a:t>
            </a:r>
          </a:p>
          <a:p>
            <a:r>
              <a:rPr lang="en-US"/>
              <a:t/>
            </a:r>
          </a:p>
          <a:p>
            <a:r>
              <a:rPr lang="en-US"/>
              <a:t>  useEffect(() =&gt; {</a:t>
            </a:r>
          </a:p>
          <a:p>
            <a:r>
              <a:rPr lang="en-US"/>
              <a:t>    const fetchData = async () =&gt; {</a:t>
            </a:r>
          </a:p>
          <a:p>
            <a:r>
              <a:rPr lang="en-US"/>
              <a:t>      try {</a:t>
            </a:r>
          </a:p>
          <a:p>
            <a:r>
              <a:rPr lang="en-US"/>
              <a:t>        const response = await axios.get('https://api.example.com/data');</a:t>
            </a:r>
          </a:p>
          <a:p>
            <a:r>
              <a:rPr lang="en-US"/>
              <a:t>        setData(response.data);</a:t>
            </a:r>
          </a:p>
          <a:p>
            <a:r>
              <a:rPr lang="en-US"/>
              <a:t>      } catch (error) {</a:t>
            </a:r>
          </a:p>
          <a:p>
            <a:r>
              <a:rPr lang="en-US"/>
              <a:t>        console.error('Error fetching data:', error);</a:t>
            </a:r>
          </a:p>
          <a:p>
            <a:r>
              <a:rPr lang="en-US"/>
              <a:t>      } finally {</a:t>
            </a:r>
          </a:p>
          <a:p>
            <a:r>
              <a:rPr lang="en-US"/>
              <a:t>        setLoading(false);</a:t>
            </a:r>
          </a:p>
          <a:p>
            <a:r>
              <a:rPr lang="en-US"/>
              <a:t>      }</a:t>
            </a:r>
          </a:p>
          <a:p>
            <a:r>
              <a:rPr lang="en-US"/>
              <a:t>    };</a:t>
            </a:r>
          </a:p>
          <a:p>
            <a:r>
              <a:rPr lang="en-US"/>
              <a:t/>
            </a:r>
          </a:p>
          <a:p>
            <a:r>
              <a:rPr lang="en-US"/>
              <a:t>    fetchData();</a:t>
            </a:r>
          </a:p>
          <a:p>
            <a:r>
              <a:rPr lang="en-US"/>
              <a:t>  }, []);</a:t>
            </a:r>
          </a:p>
          <a:p>
            <a:r>
              <a:rPr lang="en-US"/>
              <a:t/>
            </a:r>
          </a:p>
          <a:p>
            <a:r>
              <a:rPr lang="en-US"/>
              <a:t>  if (loading) {</a:t>
            </a:r>
          </a:p>
          <a:p>
            <a:r>
              <a:rPr lang="en-US"/>
              <a:t>    return &lt;p&gt;Loading...&lt;/p&gt;;</a:t>
            </a:r>
          </a:p>
          <a:p>
            <a:r>
              <a:rPr lang="en-US"/>
              <a:t>  }</a:t>
            </a:r>
          </a:p>
          <a:p>
            <a:r>
              <a:rPr lang="en-US"/>
              <a:t/>
            </a:r>
          </a:p>
          <a:p>
            <a:r>
              <a:rPr lang="en-US"/>
              <a:t>  return (</a:t>
            </a:r>
          </a:p>
          <a:p>
            <a:r>
              <a:rPr lang="en-US"/>
              <a:t>    &lt;div&gt;</a:t>
            </a:r>
          </a:p>
          <a:p>
            <a:r>
              <a:rPr lang="en-US"/>
              <a:t>      &lt;p&gt;Data: {JSON.stringify(data)}&lt;/p&gt;</a:t>
            </a:r>
          </a:p>
          <a:p>
            <a:r>
              <a:rPr lang="en-US"/>
              <a:t>    &lt;/div&gt;</a:t>
            </a:r>
          </a:p>
          <a:p>
            <a:r>
              <a:rPr lang="en-US"/>
              <a:t>  );</a:t>
            </a:r>
          </a:p>
          <a:p>
            <a:r>
              <a:rPr lang="en-US"/>
              <a:t>}</a:t>
            </a:r>
          </a:p>
          <a:p>
            <a:r>
              <a:rPr lang="en-US"/>
              <a:t>U ovom primeru, koristimo Axios da bismo poslali GET zahtev. Axios će automatski parsirati JSON odgovor, i podaci će biti dostupni kao response.data.</a:t>
            </a:r>
          </a:p>
          <a:p>
            <a:r>
              <a:rPr lang="en-US"/>
              <a:t/>
            </a:r>
          </a:p>
          <a:p>
            <a:r>
              <a:rPr lang="en-US"/>
              <a:t>Obe metode su validne, ali odabir između njih često zavisi od ličnih preferencija, potreba projekta i eventualnih dodatnih funkcionalnosti koje pruža jedna ili druga opcija. Axios je popularan zbog svoje jednostavnosti korišćenja, podrške za cancelable zahteve, automatskog parsiranja JSON-a, i mnogih drugih funkcionalnosti.</a:t>
            </a:r>
          </a:p>
          <a:p>
            <a:r>
              <a:rPr lang="en-US"/>
              <a:t/>
            </a:r>
          </a:p>
          <a:p>
            <a:r>
              <a:rPr lang="en-US"/>
              <a:t>Axios:</a:t>
            </a:r>
          </a:p>
          <a:p>
            <a:r>
              <a:rPr lang="en-US"/>
              <a:t>Sintaksa za Axios je jednostavna i jasna:</a:t>
            </a:r>
          </a:p>
          <a:p>
            <a:r>
              <a:rPr lang="en-US"/>
              <a:t/>
            </a:r>
          </a:p>
          <a:p>
            <a:r>
              <a:rPr lang="en-US"/>
              <a:t>javascript</a:t>
            </a:r>
          </a:p>
          <a:p>
            <a:r>
              <a:rPr lang="en-US"/>
              <a:t>Copy code</a:t>
            </a:r>
          </a:p>
          <a:p>
            <a:r>
              <a:rPr lang="en-US"/>
              <a:t>axios[method](url[, data[, config]])</a:t>
            </a:r>
          </a:p>
          <a:p>
            <a:r>
              <a:rPr lang="en-US"/>
              <a:t>method: HTTP metoda kao što su 'get', 'post', 'put', 'delete', itd.</a:t>
            </a:r>
          </a:p>
          <a:p>
            <a:r>
              <a:rPr lang="en-US"/>
              <a:t>url: URL adresa ka kojoj se šalje zahtev.</a:t>
            </a:r>
          </a:p>
          <a:p>
            <a:r>
              <a:rPr lang="en-US"/>
              <a:t>data (opcioni): Telo zahteva (za POST ili PUT zahteve).</a:t>
            </a:r>
          </a:p>
          <a:p>
            <a:r>
              <a:rPr lang="en-US"/>
              <a:t>config (opcioni): Dodatne konfiguracije za zahtev kao što su zaglavlja, auth, itd.</a:t>
            </a:r>
          </a:p>
          <a:p>
            <a:r>
              <a:rPr lang="en-US"/>
              <a:t>Primer:</a:t>
            </a:r>
          </a:p>
          <a:p>
            <a:r>
              <a:rPr lang="en-US"/>
              <a:t/>
            </a:r>
          </a:p>
          <a:p>
            <a:r>
              <a:rPr lang="en-US"/>
              <a:t>javascript</a:t>
            </a:r>
          </a:p>
          <a:p>
            <a:r>
              <a:rPr lang="en-US"/>
              <a:t>Copy code</a:t>
            </a:r>
          </a:p>
          <a:p>
            <a:r>
              <a:rPr lang="en-US"/>
              <a:t>axios.get('https://api.example.com/data')</a:t>
            </a:r>
          </a:p>
          <a:p>
            <a:r>
              <a:rPr lang="en-US"/>
              <a:t>  .then(response =&gt; {</a:t>
            </a:r>
          </a:p>
          <a:p>
            <a:r>
              <a:rPr lang="en-US"/>
              <a:t>    // Obradi odgovor</a:t>
            </a:r>
          </a:p>
          <a:p>
            <a:r>
              <a:rPr lang="en-US"/>
              <a:t>  })</a:t>
            </a:r>
          </a:p>
          <a:p>
            <a:r>
              <a:rPr lang="en-US"/>
              <a:t>  .catch(error =&gt; {</a:t>
            </a:r>
          </a:p>
          <a:p>
            <a:r>
              <a:rPr lang="en-US"/>
              <a:t>    // Obradi grešku</a:t>
            </a:r>
          </a:p>
          <a:p>
            <a:r>
              <a:rPr lang="en-US"/>
              <a:t>  });</a:t>
            </a:r>
          </a:p>
          <a:p>
            <a:r>
              <a:rPr lang="en-US"/>
              <a:t>Ako je potrebno, u Axiosu možeš dodatno konfigurisati zahtev sa objektom config. Na primer:</a:t>
            </a:r>
          </a:p>
          <a:p>
            <a:r>
              <a:rPr lang="en-US"/>
              <a:t/>
            </a:r>
          </a:p>
          <a:p>
            <a:r>
              <a:rPr lang="en-US"/>
              <a:t>javascript</a:t>
            </a:r>
          </a:p>
          <a:p>
            <a:r>
              <a:rPr lang="en-US"/>
              <a:t>Copy code</a:t>
            </a:r>
          </a:p>
          <a:p>
            <a:r>
              <a:rPr lang="en-US"/>
              <a:t>axios.post('https://api.example.com/data', { key: 'value' }, {</a:t>
            </a:r>
          </a:p>
          <a:p>
            <a:r>
              <a:rPr lang="en-US"/>
              <a:t>  headers: {</a:t>
            </a:r>
          </a:p>
          <a:p>
            <a:r>
              <a:rPr lang="en-US"/>
              <a:t>    'Content-Type': 'application/json',</a:t>
            </a:r>
          </a:p>
          <a:p>
            <a:r>
              <a:rPr lang="en-US"/>
              <a:t>    // Dodajte dodatna zaglavlja po potrebi</a:t>
            </a:r>
          </a:p>
          <a:p>
            <a:r>
              <a:rPr lang="en-US"/>
              <a:t>  },</a:t>
            </a:r>
          </a:p>
          <a:p>
            <a:r>
              <a:rPr lang="en-US"/>
              <a:t>});</a:t>
            </a:r>
          </a:p>
          <a:p>
            <a:r>
              <a:rPr lang="en-US"/>
              <a:t>U oba slučaja, možeš dodavati dodatne opcije u skladu sa specifikacijama API-ja ka kojem šalješ zahtev. Ovi parametri variraju u zavisnosti od toga kakav zahtev želiš poslati (GET, POST, PUT, DELETE itd.) i koje opcije želiš koristiti.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React Router je biblioteka za upravljanje rutama (routing) u React aplikacijama. Ova biblioteka omogućava organizaciju i manipulaciju URL-om, čime omogućava dinamičko prikazivanje različitih delova korisničkog interfejsa u zavisnosti od trenutne putanje (ruta) u URL-u.</a:t>
            </a:r>
          </a:p>
          <a:p>
            <a:r>
              <a:rPr lang="en-US"/>
              <a:t/>
            </a:r>
          </a:p>
          <a:p>
            <a:r>
              <a:rPr lang="en-US"/>
              <a:t>Osnovna funkcionalnost React Router-a uključuje:</a:t>
            </a:r>
          </a:p>
          <a:p>
            <a:r>
              <a:rPr lang="en-US"/>
              <a:t/>
            </a:r>
          </a:p>
          <a:p>
            <a:r>
              <a:rPr lang="en-US"/>
              <a:t>Deklarativno definisanje ruta: Omogućava ti da definišeš koje komponente treba renderovati za određene puteve u tvojoj aplikaciji. Ovo se obično postiže kroz komponente poput &lt;Route&gt;.</a:t>
            </a:r>
          </a:p>
          <a:p>
            <a:r>
              <a:rPr lang="en-US"/>
              <a:t/>
            </a:r>
          </a:p>
          <a:p>
            <a:r>
              <a:rPr lang="en-US"/>
              <a:t>Upravljanje istorijom pregledača: React Router čuva internu istoriju sesije, tako da korisnici mogu koristiti dugmadi za nazad i napred u pregledaču i da se ruta ažurira u skladu sa tim.</a:t>
            </a:r>
          </a:p>
          <a:p>
            <a:r>
              <a:rPr lang="en-US"/>
              <a:t/>
            </a:r>
          </a:p>
          <a:p>
            <a:r>
              <a:rPr lang="en-US"/>
              <a:t>Nestovane rute: Omogućava ti da organizuješ rutiranje u hijerarhijskoj strukturi, gde komponente mogu imati svoje podkomponente i rutiranje unutar njih.</a:t>
            </a:r>
          </a:p>
          <a:p>
            <a:r>
              <a:rPr lang="en-US"/>
              <a:t/>
            </a:r>
          </a:p>
          <a:p>
            <a:r>
              <a:rPr lang="en-US"/>
              <a:t>Parametri ruta i query string: Omogućava prenos parametara ili podataka između različitih delova aplikacije kroz URL parametre ili query string.</a:t>
            </a:r>
          </a:p>
          <a:p>
            <a:r>
              <a:rPr lang="en-US"/>
              <a:t/>
            </a:r>
          </a:p>
          <a:p>
            <a:r>
              <a:rPr lang="en-US"/>
              <a:t>Programsko (manuelno) upravljanje rutama: Omogućava programsko izvršavanje navigacije iz JavaScript koda pomoću hook-ova kao što su useHistory ili useNavigate.</a:t>
            </a:r>
          </a:p>
          <a:p>
            <a:r>
              <a:rPr lang="en-US"/>
              <a:t/>
            </a:r>
          </a:p>
          <a:p>
            <a:r>
              <a:rPr lang="en-US"/>
              <a:t>Evo jednostavnog primera upotrebe React Router-a:</a:t>
            </a:r>
          </a:p>
          <a:p>
            <a:r>
              <a:rPr lang="en-US"/>
              <a:t/>
            </a:r>
          </a:p>
          <a:p>
            <a:r>
              <a:rPr lang="en-US"/>
              <a:t>import React from 'react';</a:t>
            </a:r>
          </a:p>
          <a:p>
            <a:r>
              <a:rPr lang="en-US"/>
              <a:t>import { BrowserRouter as Router, Route, Link } from 'react-router-dom';</a:t>
            </a:r>
          </a:p>
          <a:p>
            <a:r>
              <a:rPr lang="en-US"/>
              <a:t/>
            </a:r>
          </a:p>
          <a:p>
            <a:r>
              <a:rPr lang="en-US"/>
              <a:t>const Home = () =&gt; &lt;h2&gt;Home&lt;/h2&gt;;</a:t>
            </a:r>
          </a:p>
          <a:p>
            <a:r>
              <a:rPr lang="en-US"/>
              <a:t>const About = () =&gt; &lt;h2&gt;About&lt;/h2&gt;;</a:t>
            </a:r>
          </a:p>
          <a:p>
            <a:r>
              <a:rPr lang="en-US"/>
              <a:t/>
            </a:r>
          </a:p>
          <a:p>
            <a:r>
              <a:rPr lang="en-US"/>
              <a:t>function App() {</a:t>
            </a:r>
          </a:p>
          <a:p>
            <a:r>
              <a:rPr lang="en-US"/>
              <a:t>  return (</a:t>
            </a:r>
          </a:p>
          <a:p>
            <a:r>
              <a:rPr lang="en-US"/>
              <a:t>    &lt;Router&gt;</a:t>
            </a:r>
          </a:p>
          <a:p>
            <a:r>
              <a:rPr lang="en-US"/>
              <a:t>      &lt;nav&gt;</a:t>
            </a:r>
          </a:p>
          <a:p>
            <a:r>
              <a:rPr lang="en-US"/>
              <a:t>        &lt;ul&gt;</a:t>
            </a:r>
          </a:p>
          <a:p>
            <a:r>
              <a:rPr lang="en-US"/>
              <a:t>          &lt;li&gt;</a:t>
            </a:r>
          </a:p>
          <a:p>
            <a:r>
              <a:rPr lang="en-US"/>
              <a:t>            &lt;Link to="/"&gt;Home&lt;/Link&gt;</a:t>
            </a:r>
          </a:p>
          <a:p>
            <a:r>
              <a:rPr lang="en-US"/>
              <a:t>          &lt;/li&gt;</a:t>
            </a:r>
          </a:p>
          <a:p>
            <a:r>
              <a:rPr lang="en-US"/>
              <a:t>          &lt;li&gt;</a:t>
            </a:r>
          </a:p>
          <a:p>
            <a:r>
              <a:rPr lang="en-US"/>
              <a:t>            &lt;Link to="/about"&gt;About&lt;/Link&gt;</a:t>
            </a:r>
          </a:p>
          <a:p>
            <a:r>
              <a:rPr lang="en-US"/>
              <a:t>          &lt;/li&gt;</a:t>
            </a:r>
          </a:p>
          <a:p>
            <a:r>
              <a:rPr lang="en-US"/>
              <a:t>        &lt;/ul&gt;</a:t>
            </a:r>
          </a:p>
          <a:p>
            <a:r>
              <a:rPr lang="en-US"/>
              <a:t>      &lt;/nav&gt;</a:t>
            </a:r>
          </a:p>
          <a:p>
            <a:r>
              <a:rPr lang="en-US"/>
              <a:t/>
            </a:r>
          </a:p>
          <a:p>
            <a:r>
              <a:rPr lang="en-US"/>
              <a:t>      &lt;Route path="/" exact component={Home} /&gt;</a:t>
            </a:r>
          </a:p>
          <a:p>
            <a:r>
              <a:rPr lang="en-US"/>
              <a:t>      &lt;Route path="/about" component={About} /&gt;</a:t>
            </a:r>
          </a:p>
          <a:p>
            <a:r>
              <a:rPr lang="en-US"/>
              <a:t>    &lt;/Router&gt;</a:t>
            </a:r>
          </a:p>
          <a:p>
            <a:r>
              <a:rPr lang="en-US"/>
              <a:t>  );</a:t>
            </a:r>
          </a:p>
          <a:p>
            <a:r>
              <a:rPr lang="en-US"/>
              <a:t>}</a:t>
            </a:r>
          </a:p>
          <a:p>
            <a:r>
              <a:rPr lang="en-US"/>
              <a:t/>
            </a:r>
          </a:p>
          <a:p>
            <a:r>
              <a:rPr lang="en-US"/>
              <a:t>export default App;</a:t>
            </a:r>
          </a:p>
          <a:p>
            <a:r>
              <a:rPr lang="en-US"/>
              <a:t/>
            </a:r>
          </a:p>
          <a:p>
            <a:r>
              <a:rPr lang="en-US"/>
              <a:t>U ovom primeru, komponenta App koristi React Router za definisanje ruta. Na vrhu hijerarhije, koristimo Router komponentu. Komponente Link koristimo za kreiranje linkova ka različitim rutama, a komponente Route definišu koje komponente renderovati za određene rute.</a:t>
            </a:r>
          </a:p>
          <a:p>
            <a:r>
              <a:rPr lang="en-US"/>
              <a:t/>
            </a:r>
          </a:p>
          <a:p>
            <a:r>
              <a:rPr lang="en-US"/>
              <a:t>React Router je veoma popularan i često se koristi u React projektima kako bi se implementiralo sigurno i efikasno rutiranje u jednostraničnim (SPA) aplikacijama.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Redux je open-source JavaScript biblioteka koja se često koristi u React aplikacijama za upravljanje stanjem aplikacije. Glavni cilj Redux-a je olakšavanje upravljanja stanjem aplikacije, posebno kada aplikacija postaje kompleksna sa mnogo komponenti koje dele stanje.</a:t>
            </a:r>
          </a:p>
          <a:p>
            <a:r>
              <a:rPr lang="en-US"/>
              <a:t/>
            </a:r>
          </a:p>
          <a:p>
            <a:r>
              <a:rPr lang="en-US"/>
              <a:t/>
            </a:r>
          </a:p>
          <a:p>
            <a:r>
              <a:rPr lang="en-US"/>
              <a:t>Kako Redux radi:</a:t>
            </a:r>
          </a:p>
          <a:p>
            <a:r>
              <a:rPr lang="en-US"/>
              <a:t>Store (Skladište): Redux uvodi centralizovano skladište podataka (store). Svi podaci koji se koriste u aplikaciji smeštaju se u ovom skladištu, i komponente koje žele pristupiti podacima to rade putem ove centralne tačke.</a:t>
            </a:r>
          </a:p>
          <a:p>
            <a:r>
              <a:rPr lang="en-US"/>
              <a:t/>
            </a:r>
          </a:p>
          <a:p>
            <a:r>
              <a:rPr lang="en-US"/>
              <a:t>Actions (Akcije): Akcije su objekti koji opisuju događaje ili promene u aplikaciji. Na primer, akcija može predstavljati korisnički input, API zahtev ili bilo koji drugi događaj koji pokreće promene u podacima.</a:t>
            </a:r>
          </a:p>
          <a:p>
            <a:r>
              <a:rPr lang="en-US"/>
              <a:t/>
            </a:r>
          </a:p>
          <a:p>
            <a:r>
              <a:rPr lang="en-US"/>
              <a:t>Reducers (Reducer-i): Reducer-i su funkcije koje opisuju kako se stanje aplikacije menja u odgovoru na akcije. Svaki reducer prima trenutno stanje i akciju, a zatim vraća novo stanje.</a:t>
            </a:r>
          </a:p>
          <a:p>
            <a:r>
              <a:rPr lang="en-US"/>
              <a:t/>
            </a:r>
          </a:p>
          <a:p>
            <a:r>
              <a:rPr lang="en-US"/>
              <a:t>Dispatch (Dispečovanje): Dispečovanje je proces slanja akcija reducer-ima. Kada se dogodi neki događaj u aplikaciji (npr. korisnički input), stvara se odgovarajuća akcija i šalje se Redux store-u putem dispečovanja.</a:t>
            </a:r>
          </a:p>
          <a:p>
            <a:r>
              <a:rPr lang="en-US"/>
              <a:t/>
            </a:r>
          </a:p>
          <a:p>
            <a:r>
              <a:rPr lang="en-US"/>
              <a:t>Subscribe (Pretplata): Komponente koje žele pratiti promene u stanju mogu se pretplatiti na Redux store. Kada se stanje promeni, pretplaćene komponente će biti obaveštene i osvežene.</a:t>
            </a:r>
          </a:p>
          <a:p>
            <a:r>
              <a:rPr lang="en-US"/>
              <a:t/>
            </a:r>
          </a:p>
          <a:p>
            <a:r>
              <a:rPr lang="en-US"/>
              <a:t>Prednosti Redux-a:</a:t>
            </a:r>
          </a:p>
          <a:p>
            <a:r>
              <a:rPr lang="en-US"/>
              <a:t>Centralizovano upravljanje stanjem: Redux čuva sav podatkovni tok centralizovano, olakšavajući praćenje i upravljanje stanjem u aplikaciji.</a:t>
            </a:r>
          </a:p>
          <a:p>
            <a:r>
              <a:rPr lang="en-US"/>
              <a:t/>
            </a:r>
          </a:p>
          <a:p>
            <a:r>
              <a:rPr lang="en-US"/>
              <a:t>Predvidljivo ponašanje: Redux promoviše predvidljivo ponašanje aplikacije. Ako znate koje akcije su dispečovane i kako reducer-i reaguju na njih, lako možete predvideti kako će se stanje promeniti.</a:t>
            </a:r>
          </a:p>
          <a:p>
            <a:r>
              <a:rPr lang="en-US"/>
              <a:t/>
            </a:r>
          </a:p>
          <a:p>
            <a:r>
              <a:rPr lang="en-US"/>
              <a:t>Lako praćenje akcija i promena: Redux čini lako praćenje koje akcije su izvršene i kako su uticale na stanje aplikacije, što može biti korisno za debagovanje.</a:t>
            </a:r>
          </a:p>
          <a:p>
            <a:r>
              <a:rPr lang="en-US"/>
              <a:t/>
            </a:r>
          </a:p>
          <a:p>
            <a:r>
              <a:rPr lang="en-US"/>
              <a:t>Pogodno za kompleksne aplikacije: Redux se često koristi u velikim i kompleksnim React aplikacijama gde je efikasno upravljanje stanjem od suštinskog značaja.</a:t>
            </a:r>
          </a:p>
          <a:p>
            <a:r>
              <a:rPr lang="en-US"/>
              <a:t/>
            </a:r>
          </a:p>
          <a:p>
            <a:r>
              <a:rPr lang="en-US"/>
              <a:t>Mane Redux-a:</a:t>
            </a:r>
          </a:p>
          <a:p>
            <a:r>
              <a:rPr lang="en-US"/>
              <a:t>Složenost za manje aplikacije: Za manje aplikacije Redux može biti previše složen i uvoditi nepotrebni overhead.</a:t>
            </a:r>
          </a:p>
          <a:p>
            <a:r>
              <a:rPr lang="en-US"/>
              <a:t/>
            </a:r>
          </a:p>
          <a:p>
            <a:r>
              <a:rPr lang="en-US"/>
              <a:t>Veći boilerplate kod: Redux zahteva definisanje mnogo akcija, reducer-a i store-a, što može dovesti do većeg boilerplate koda u odnosu na neke druge pristupe upravljanju stanjem.</a:t>
            </a:r>
          </a:p>
          <a:p>
            <a:r>
              <a:rPr lang="en-US"/>
              <a:t/>
            </a:r>
          </a:p>
          <a:p>
            <a:r>
              <a:rPr lang="en-US"/>
              <a:t>Naučni krivulja: Neki developer-i smatraju da učenje Redux-a može biti izazovno, posebno za one koji se prvi put susreću sa konceptima centralizovanog stanja.</a:t>
            </a:r>
          </a:p>
          <a:p>
            <a:r>
              <a:rPr lang="en-US"/>
              <a:t/>
            </a:r>
          </a:p>
          <a:p>
            <a:r>
              <a:rPr lang="en-US"/>
              <a:t>Dodatna apstrakcija: Redux uvodi dodatnu apstrakciju u aplikaciju, a neki smatraju da je to nepotrebno u pojedinim slučajevima.</a:t>
            </a:r>
          </a:p>
          <a:p>
            <a:r>
              <a:rPr lang="en-US"/>
              <a:t/>
            </a:r>
          </a:p>
          <a:p>
            <a:r>
              <a:rPr lang="en-US"/>
              <a:t>Uprkos nekim nedostacima, Redux je i dalje vrlo popularan i često korišćen u React ekosistemu zbog svoje efikasnosti u upravljanju stanjem u kompleksnim aplikacijama.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React je JavaScript biblioteka otvorenog koda koja se koristi za izgradnju korisničkih interfejsa, posebno za jednostranične aplikacije (SPA - Single Page Applications). Ovde su glavne osnove React-a:</a:t>
            </a:r>
          </a:p>
          <a:p>
            <a:r>
              <a:rPr lang="en-US"/>
              <a:t/>
            </a:r>
          </a:p>
          <a:p>
            <a:r>
              <a:rPr lang="en-US"/>
              <a:t>Komponente: React se temelji na konceptu komponenti. Komponente su samostalne, prenosive i ponovno upotrebljive jedinice koda koje predstavljaju deo korisničkog interfejsa. Mogu biti funkcionalne komponente ili komponente zasnovane na klasama.</a:t>
            </a:r>
          </a:p>
          <a:p>
            <a:r>
              <a:rPr lang="en-US"/>
              <a:t/>
            </a:r>
          </a:p>
          <a:p>
            <a:r>
              <a:rPr lang="en-US"/>
              <a:t>JSX: JSX je sintaksa koja omogućava pisanje HTML koda unutar JavaScript fajlova. Ovo olakšava definisanje strukture korisničkog interfejsa u React komponentama.</a:t>
            </a:r>
          </a:p>
          <a:p>
            <a:r>
              <a:rPr lang="en-US"/>
              <a:t/>
            </a:r>
          </a:p>
          <a:p>
            <a:r>
              <a:rPr lang="en-US"/>
              <a:t>Virtual DOM: React koristi Virtual DOM kako bi efikasnije upravljao promenama na stranici. Umesto direktnog menjanja stvarnog DOM-a, React prvo pravi virtualnu kopiju DOM-a, a zatim je upoređuje sa stvarnim DOM-om da bi pronašao razlike i samo ih ažurirao.</a:t>
            </a:r>
          </a:p>
          <a:p>
            <a:r>
              <a:rPr lang="en-US"/>
              <a:t/>
            </a:r>
          </a:p>
          <a:p>
            <a:r>
              <a:rPr lang="en-US"/>
              <a:t>Jednosmeran tok podataka: React primenjuje jednosmerni tok podataka, što znači da podaci teku kroz aplikaciju u jednom smeru. Ovo olakšava praćenje i upravljanje stanjem aplikacije.</a:t>
            </a:r>
          </a:p>
          <a:p>
            <a:r>
              <a:rPr lang="en-US"/>
              <a:t/>
            </a:r>
          </a:p>
          <a:p>
            <a:r>
              <a:rPr lang="en-US"/>
              <a:t>Stanje (State): React omogućava komponentama da održavaju interni podatak, poznat kao stanje. Kada se stanje promeni, React automatski re-renderuje odgovarajući deo korisničkog interfejsa.</a:t>
            </a:r>
          </a:p>
          <a:p>
            <a:r>
              <a:rPr lang="en-US"/>
              <a:t/>
            </a:r>
          </a:p>
          <a:p>
            <a:r>
              <a:rPr lang="en-US"/>
              <a:t>Props: Komponente u React-u mogu prihvatati podatke preko svojstava (props). Props se koriste za prenos podataka od roditeljske komponente ka dečijim komponentama.</a:t>
            </a:r>
          </a:p>
          <a:p>
            <a:r>
              <a:rPr lang="en-US"/>
              <a:t/>
            </a:r>
          </a:p>
          <a:p>
            <a:r>
              <a:rPr lang="en-US"/>
              <a:t>Životni ciklus komponenti (Lifecycle methods): Klase komponenti u React-u imaju određene metode koji se automatski pozivaju u toku života komponente. Ovo omogućava programerima da izvrše određene akcije u različitim fazama, kao što su montiranje, ažuriranje i demontiranje komponenti.</a:t>
            </a:r>
          </a:p>
          <a:p>
            <a:r>
              <a:rPr lang="en-US"/>
              <a:t/>
            </a:r>
          </a:p>
          <a:p>
            <a:r>
              <a:rPr lang="en-US"/>
              <a:t>React Router: Za upravljanje rutama u jednostraničkim aplikacijama, React koristi React Router biblioteku koja omogućava deklarativno definisanje ruta.</a:t>
            </a:r>
          </a:p>
          <a:p>
            <a:r>
              <a:rPr lang="en-US"/>
              <a:t/>
            </a:r>
          </a:p>
          <a:p>
            <a:r>
              <a:rPr lang="en-US"/>
              <a:t>Flux i Redux: Flux i Redux su arhitekturni pristupi koji se često koriste sa React-om kako bi se efikasnije upravljalo stanjem aplikacije.</a:t>
            </a:r>
          </a:p>
          <a:p>
            <a:r>
              <a:rPr lang="en-US"/>
              <a:t/>
            </a:r>
          </a:p>
          <a:p>
            <a:r>
              <a:rPr lang="en-US"/>
              <a:t>Ove osnove čine temelj za izgradnju modernih web aplikacija koristeći React tehnologiju. Osim toga, React je široko korišćen u zajednici i redovno se ažurira, što doprinosi njegovoj popularnosti i unapređenju performansi i funkcionalnosti.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Deklarativno programiranje i proceduralno programiranje su dva suprotna pristupa u svetu programiranja. Evo ključnih razlika između ova dva pristupa:</a:t>
            </a:r>
          </a:p>
          <a:p>
            <a:r>
              <a:rPr lang="en-US"/>
              <a:t/>
            </a:r>
          </a:p>
          <a:p>
            <a:r>
              <a:rPr lang="en-US"/>
              <a:t>Deklarativno programiranje:</a:t>
            </a:r>
          </a:p>
          <a:p>
            <a:r>
              <a:rPr lang="en-US"/>
              <a:t>Šta vs. Kako:</a:t>
            </a:r>
          </a:p>
          <a:p>
            <a:r>
              <a:rPr lang="en-US"/>
              <a:t/>
            </a:r>
          </a:p>
          <a:p>
            <a:r>
              <a:rPr lang="en-US"/>
              <a:t>Deklarativni pristup: Fokusiran je na opisivanje željenog rezultata, tj. "šta" treba postići.</a:t>
            </a:r>
          </a:p>
          <a:p>
            <a:r>
              <a:rPr lang="en-US"/>
              <a:t>Primeri: SQL, HTML, React.</a:t>
            </a:r>
          </a:p>
          <a:p>
            <a:r>
              <a:rPr lang="en-US"/>
              <a:t>Automatsko upravljanje:</a:t>
            </a:r>
          </a:p>
          <a:p>
            <a:r>
              <a:rPr lang="en-US"/>
              <a:t/>
            </a:r>
          </a:p>
          <a:p>
            <a:r>
              <a:rPr lang="en-US"/>
              <a:t>Deklarativni pristup: Sistem automatski upravlja implementacijom kako bi se postigao navedeni cilj.</a:t>
            </a:r>
          </a:p>
          <a:p>
            <a:r>
              <a:rPr lang="en-US"/>
              <a:t>Primeri: React (Virtual DOM), CSS.</a:t>
            </a:r>
          </a:p>
          <a:p>
            <a:r>
              <a:rPr lang="en-US"/>
              <a:t>Orientisan na rezultate:</a:t>
            </a:r>
          </a:p>
          <a:p>
            <a:r>
              <a:rPr lang="en-US"/>
              <a:t/>
            </a:r>
          </a:p>
          <a:p>
            <a:r>
              <a:rPr lang="en-US"/>
              <a:t>Deklarativni pristup: Programer opisuje željeni rezultat, a ne korake koje računar treba preduzeti.</a:t>
            </a:r>
          </a:p>
          <a:p>
            <a:r>
              <a:rPr lang="en-US"/>
              <a:t>Lakše razumevanje:</a:t>
            </a:r>
          </a:p>
          <a:p>
            <a:r>
              <a:rPr lang="en-US"/>
              <a:t/>
            </a:r>
          </a:p>
          <a:p>
            <a:r>
              <a:rPr lang="en-US"/>
              <a:t>Deklarativni pristup: Često se smatra lakšim za razumevanje jer se fokusira na krajnji cilj.</a:t>
            </a:r>
          </a:p>
          <a:p>
            <a:r>
              <a:rPr lang="en-US"/>
              <a:t>Optimizacija i efikasnost:</a:t>
            </a:r>
          </a:p>
          <a:p>
            <a:r>
              <a:rPr lang="en-US"/>
              <a:t/>
            </a:r>
          </a:p>
          <a:p>
            <a:r>
              <a:rPr lang="en-US"/>
              <a:t>Deklarativni pristup: Sistem sam optimizuje kako bi postigao željeni rezultat.</a:t>
            </a:r>
          </a:p>
          <a:p>
            <a:r>
              <a:rPr lang="en-US"/>
              <a:t>Proceduralno programiranje:</a:t>
            </a:r>
          </a:p>
          <a:p>
            <a:r>
              <a:rPr lang="en-US"/>
              <a:t>Kako vs. Šta:</a:t>
            </a:r>
          </a:p>
          <a:p>
            <a:r>
              <a:rPr lang="en-US"/>
              <a:t/>
            </a:r>
          </a:p>
          <a:p>
            <a:r>
              <a:rPr lang="en-US"/>
              <a:t>Proceduralni pristup: Fokusira se na korake koje računar treba preduzeti da bi postigao rezultat, tj. "kako" to postići.</a:t>
            </a:r>
          </a:p>
          <a:p>
            <a:r>
              <a:rPr lang="en-US"/>
              <a:t>Primeri: C, Pascal, Fortran.</a:t>
            </a:r>
          </a:p>
          <a:p>
            <a:r>
              <a:rPr lang="en-US"/>
              <a:t>Manuelno upravljanje:</a:t>
            </a:r>
          </a:p>
          <a:p>
            <a:r>
              <a:rPr lang="en-US"/>
              <a:t/>
            </a:r>
          </a:p>
          <a:p>
            <a:r>
              <a:rPr lang="en-US"/>
              <a:t>Proceduralni pristup: Programer eksplicitno definiše korake i kontrole tok izvršavanja.</a:t>
            </a:r>
          </a:p>
          <a:p>
            <a:r>
              <a:rPr lang="en-US"/>
              <a:t>Orientisan na korake:</a:t>
            </a:r>
          </a:p>
          <a:p>
            <a:r>
              <a:rPr lang="en-US"/>
              <a:t/>
            </a:r>
          </a:p>
          <a:p>
            <a:r>
              <a:rPr lang="en-US"/>
              <a:t>Proceduralni pristup: Program se sastoji od procedura ili funkcija koje se pozivaju jedna za drugom kako bi se postigao rezultat.</a:t>
            </a:r>
          </a:p>
          <a:p>
            <a:r>
              <a:rPr lang="en-US"/>
              <a:t>Više detalja implementacije:</a:t>
            </a:r>
          </a:p>
          <a:p>
            <a:r>
              <a:rPr lang="en-US"/>
              <a:t/>
            </a:r>
          </a:p>
          <a:p>
            <a:r>
              <a:rPr lang="en-US"/>
              <a:t>Proceduralni pristup: Programer mora detaljno opisati kako se zadaci izvršavaju.</a:t>
            </a:r>
          </a:p>
          <a:p>
            <a:r>
              <a:rPr lang="en-US"/>
              <a:t>Optimizacija od strane programera:</a:t>
            </a:r>
          </a:p>
          <a:p>
            <a:r>
              <a:rPr lang="en-US"/>
              <a:t/>
            </a:r>
          </a:p>
          <a:p>
            <a:r>
              <a:rPr lang="en-US"/>
              <a:t>Proceduralni pristup: Programer je odgovoran za optimizaciju koda kako bi poboljšao performanse.</a:t>
            </a:r>
          </a:p>
          <a:p>
            <a:r>
              <a:rPr lang="en-US"/>
              <a:t>Zaključak:</a:t>
            </a:r>
          </a:p>
          <a:p>
            <a:r>
              <a:rPr lang="en-US"/>
              <a:t>Deklarativno programiranje često dovodi do kraćeg, čistijeg i lakše održivog koda, dok proceduralno programiranje omogućava veću kontrolu i fine podešavanje implementacije.</a:t>
            </a:r>
          </a:p>
          <a:p>
            <a:r>
              <a:rPr lang="en-US"/>
              <a:t/>
            </a:r>
          </a:p>
          <a:p>
            <a:r>
              <a:rPr lang="en-US"/>
              <a:t>U modernom razvoju softvera, često se koristi kombinacija deklarativnog i proceduralnog pristupa, posebno u okvirima i bibliotekama kao što je React, gde se koristi deklarativni pristup za opisivanje korisničkih interfejsa, ali se takođe može koristiti proceduralni pristup za specifične zadatke unutar komponenti.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Deklarativno programiranje ima svoje prednosti i mane, a njihova relevantnost zavisi od konteksta projekta i programerskih preferencija. Evo nekih prednosti i mana deklarativnog pristupa:</a:t>
            </a:r>
          </a:p>
          <a:p>
            <a:r>
              <a:rPr lang="en-US"/>
              <a:t/>
            </a:r>
          </a:p>
          <a:p>
            <a:r>
              <a:rPr lang="en-US"/>
              <a:t>Prednosti deklarativnog programiranja:</a:t>
            </a:r>
          </a:p>
          <a:p>
            <a:r>
              <a:rPr lang="en-US"/>
              <a:t>Lakše razumevanje koda:</a:t>
            </a:r>
          </a:p>
          <a:p>
            <a:r>
              <a:rPr lang="en-US"/>
              <a:t/>
            </a:r>
          </a:p>
          <a:p>
            <a:r>
              <a:rPr lang="en-US"/>
              <a:t>Fokusiranje na šta želiš postići, a ne na korake kako to postići, često rezultira čistijim i lakše razumljivim kodom.</a:t>
            </a:r>
          </a:p>
          <a:p>
            <a:r>
              <a:rPr lang="en-US"/>
              <a:t>Veća apstrakcija:</a:t>
            </a:r>
          </a:p>
          <a:p>
            <a:r>
              <a:rPr lang="en-US"/>
              <a:t/>
            </a:r>
          </a:p>
          <a:p>
            <a:r>
              <a:rPr lang="en-US"/>
              <a:t>Daje programerima veću apstrakciju od detalja implementacije, omogućavajući im da se više fokusiraju na rešavanje problema nego na niske nivoe detalja.</a:t>
            </a:r>
          </a:p>
          <a:p>
            <a:r>
              <a:rPr lang="en-US"/>
              <a:t>Ponovna upotreba koda:</a:t>
            </a:r>
          </a:p>
          <a:p>
            <a:r>
              <a:rPr lang="en-US"/>
              <a:t/>
            </a:r>
          </a:p>
          <a:p>
            <a:r>
              <a:rPr lang="en-US"/>
              <a:t>Deklarativni kod je često modularan i lak za ponovnu upotrebu, jer se fokusira na opšte namene i odvajanje od detalja implementacije.</a:t>
            </a:r>
          </a:p>
          <a:p>
            <a:r>
              <a:rPr lang="en-US"/>
              <a:t>Lakše održavanje:</a:t>
            </a:r>
          </a:p>
          <a:p>
            <a:r>
              <a:rPr lang="en-US"/>
              <a:t/>
            </a:r>
          </a:p>
          <a:p>
            <a:r>
              <a:rPr lang="en-US"/>
              <a:t>S obzirom da deklarativni pristup često rezultira manje kompleksnim kodom, održavanje i proširivanje koda može biti lakše.</a:t>
            </a:r>
          </a:p>
          <a:p>
            <a:r>
              <a:rPr lang="en-US"/>
              <a:t>Automatska optimizacija:</a:t>
            </a:r>
          </a:p>
          <a:p>
            <a:r>
              <a:rPr lang="en-US"/>
              <a:t/>
            </a:r>
          </a:p>
          <a:p>
            <a:r>
              <a:rPr lang="en-US"/>
              <a:t>Sistemi koji podržavaju deklarativno programiranje često automatski optimizuju implementaciju kako bi postigli željeni rezultat.</a:t>
            </a:r>
          </a:p>
          <a:p>
            <a:r>
              <a:rPr lang="en-US"/>
              <a:t>Mane deklarativnog programiranja:</a:t>
            </a:r>
          </a:p>
          <a:p>
            <a:r>
              <a:rPr lang="en-US"/>
              <a:t>Gubitak kontrole nad implementacijom:</a:t>
            </a:r>
          </a:p>
          <a:p>
            <a:r>
              <a:rPr lang="en-US"/>
              <a:t/>
            </a:r>
          </a:p>
          <a:p>
            <a:r>
              <a:rPr lang="en-US"/>
              <a:t>Programeri mogu izgubiti neku kontrolu nad detaljima implementacije, što može biti problem u situacijama gde je potrebna fine podešavanje performansi ili posebne operacije.</a:t>
            </a:r>
          </a:p>
          <a:p>
            <a:r>
              <a:rPr lang="en-US"/>
              <a:t>Nedostatak fleksibilnosti:</a:t>
            </a:r>
          </a:p>
          <a:p>
            <a:r>
              <a:rPr lang="en-US"/>
              <a:t/>
            </a:r>
          </a:p>
          <a:p>
            <a:r>
              <a:rPr lang="en-US"/>
              <a:t>U nekim slučajevima, deklarativni pristup može biti manje fleksibilan od proceduralnog pristupa, posebno kada se suočavate sa specifičnim zahtevima.</a:t>
            </a:r>
          </a:p>
          <a:p>
            <a:r>
              <a:rPr lang="en-US"/>
              <a:t>Teže rešavanje određenih problema:</a:t>
            </a:r>
          </a:p>
          <a:p>
            <a:r>
              <a:rPr lang="en-US"/>
              <a:t/>
            </a:r>
          </a:p>
          <a:p>
            <a:r>
              <a:rPr lang="en-US"/>
              <a:t>Za određene vrste problema, posebno one gde je kontrola nad niskim nivoima detalja ključna, deklarativni pristup može biti manje prikladan.</a:t>
            </a:r>
          </a:p>
          <a:p>
            <a:r>
              <a:rPr lang="en-US"/>
              <a:t>Veće zahtevi za resursima:</a:t>
            </a:r>
          </a:p>
          <a:p>
            <a:r>
              <a:rPr lang="en-US"/>
              <a:t/>
            </a:r>
          </a:p>
          <a:p>
            <a:r>
              <a:rPr lang="en-US"/>
              <a:t>Automatska optimizacija koja dolazi sa deklarativnim pristupom može zahtevati više resursa, što može biti problem u okruženjima gde su resursi ograničeni.</a:t>
            </a:r>
          </a:p>
          <a:p>
            <a:r>
              <a:rPr lang="en-US"/>
              <a:t>Potreba za dodatnim učenjem:</a:t>
            </a:r>
          </a:p>
          <a:p>
            <a:r>
              <a:rPr lang="en-US"/>
              <a:t/>
            </a:r>
          </a:p>
          <a:p>
            <a:r>
              <a:rPr lang="en-US"/>
              <a:t>Programeri koji su navikli na proceduralni pristup možda će morati uložiti vreme u učenje novih koncepta i tehnika kada prelaze na deklarativni pristup.</a:t>
            </a:r>
          </a:p>
          <a:p>
            <a:r>
              <a:rPr lang="en-US"/>
              <a:t>U suštini, izbor između deklarativnog i proceduralnog pristupa zavisi od specifičnosti projekta, timskih preferencija i potreba koje projekat postavlja. Često se koristi kombinacija oba pristupa kako bi se iskoristile prednosti oba sveta.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React je JavaScript biblioteka otvorenog koda koja se koristi za izgradnju korisničkih interfejsa, posebno za jednostranične aplikacije (SPA - Single Page Applications). Ovde su glavne osnove React-a:</a:t>
            </a:r>
          </a:p>
          <a:p>
            <a:r>
              <a:rPr lang="en-US"/>
              <a:t/>
            </a:r>
          </a:p>
          <a:p>
            <a:r>
              <a:rPr lang="en-US"/>
              <a:t>Komponente: React se temelji na konceptu komponenti. Komponente su samostalne, prenosive i ponovno upotrebljive jedinice koda koje predstavljaju deo korisničkog interfejsa. Mogu biti funkcionalne komponente ili komponente zasnovane na klasama.</a:t>
            </a:r>
          </a:p>
          <a:p>
            <a:r>
              <a:rPr lang="en-US"/>
              <a:t/>
            </a:r>
          </a:p>
          <a:p>
            <a:r>
              <a:rPr lang="en-US"/>
              <a:t>JSX: JSX je sintaksa koja omogućava pisanje HTML koda unutar JavaScript fajlova. Ovo olakšava definisanje strukture korisničkog interfejsa u React komponentama.</a:t>
            </a:r>
          </a:p>
          <a:p>
            <a:r>
              <a:rPr lang="en-US"/>
              <a:t/>
            </a:r>
          </a:p>
          <a:p>
            <a:r>
              <a:rPr lang="en-US"/>
              <a:t>Virtual DOM: React koristi Virtual DOM kako bi efikasnije upravljao promenama na stranici. Umesto direktnog menjanja stvarnog DOM-a, React prvo pravi virtualnu kopiju DOM-a, a zatim je upoređuje sa stvarnim DOM-om da bi pronašao razlike i samo ih ažurirao.</a:t>
            </a:r>
          </a:p>
          <a:p>
            <a:r>
              <a:rPr lang="en-US"/>
              <a:t/>
            </a:r>
          </a:p>
          <a:p>
            <a:r>
              <a:rPr lang="en-US"/>
              <a:t>Jednosmeran tok podataka: React primenjuje jednosmerni tok podataka, što znači da podaci teku kroz aplikaciju u jednom smeru. Ovo olakšava praćenje i upravljanje stanjem aplikacije.</a:t>
            </a:r>
          </a:p>
          <a:p>
            <a:r>
              <a:rPr lang="en-US"/>
              <a:t/>
            </a:r>
          </a:p>
          <a:p>
            <a:r>
              <a:rPr lang="en-US"/>
              <a:t>Stanje (State): React omogućava komponentama da održavaju interni podatak, poznat kao stanje. Kada se stanje promeni, React automatski re-renderuje odgovarajući deo korisničkog interfejsa.</a:t>
            </a:r>
          </a:p>
          <a:p>
            <a:r>
              <a:rPr lang="en-US"/>
              <a:t/>
            </a:r>
          </a:p>
          <a:p>
            <a:r>
              <a:rPr lang="en-US"/>
              <a:t>Props: Komponente u React-u mogu prihvatati podatke preko svojstava (props). Props se koriste za prenos podataka od roditeljske komponente ka dečijim komponentama.</a:t>
            </a:r>
          </a:p>
          <a:p>
            <a:r>
              <a:rPr lang="en-US"/>
              <a:t/>
            </a:r>
          </a:p>
          <a:p>
            <a:r>
              <a:rPr lang="en-US"/>
              <a:t>Životni ciklus komponenti (Lifecycle methods): Klase komponenti u React-u imaju određene metode koji se automatski pozivaju u toku života komponente. Ovo omogućava programerima da izvrše određene akcije u različitim fazama, kao što su montiranje, ažuriranje i demontiranje komponenti.</a:t>
            </a:r>
          </a:p>
          <a:p>
            <a:r>
              <a:rPr lang="en-US"/>
              <a:t/>
            </a:r>
          </a:p>
          <a:p>
            <a:r>
              <a:rPr lang="en-US"/>
              <a:t>React Router: Za upravljanje rutama u jednostraničkim aplikacijama, React koristi React Router biblioteku koja omogućava deklarativno definisanje ruta.</a:t>
            </a:r>
          </a:p>
          <a:p>
            <a:r>
              <a:rPr lang="en-US"/>
              <a:t/>
            </a:r>
          </a:p>
          <a:p>
            <a:r>
              <a:rPr lang="en-US"/>
              <a:t>Flux i Redux: Flux i Redux su arhitekturni pristupi koji se često koriste sa React-om kako bi se efikasnije upravljalo stanjem aplikacije.</a:t>
            </a:r>
          </a:p>
          <a:p>
            <a:r>
              <a:rPr lang="en-US"/>
              <a:t/>
            </a:r>
          </a:p>
          <a:p>
            <a:r>
              <a:rPr lang="en-US"/>
              <a:t>Ove osnove čine temelj za izgradnju modernih web aplikacija koristeći React tehnologiju. Osim toga, React je široko korišćen u zajednici i redovno se ažurira, što doprinosi njegovoj popularnosti i unapređenju performansi i funkcionalnosti.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React je JavaScript biblioteka otvorenog koda koja se koristi za izgradnju korisničkih interfejsa, posebno za jednostranične aplikacije (SPA - Single Page Applications). Ovde su glavne osnove React-a:</a:t>
            </a:r>
          </a:p>
          <a:p>
            <a:r>
              <a:rPr lang="en-US"/>
              <a:t/>
            </a:r>
          </a:p>
          <a:p>
            <a:r>
              <a:rPr lang="en-US"/>
              <a:t>Komponente: React se temelji na konceptu komponenti. Komponente su samostalne, prenosive i ponovno upotrebljive jedinice koda koje predstavljaju deo korisničkog interfejsa. Mogu biti funkcionalne komponente ili komponente zasnovane na klasama.</a:t>
            </a:r>
          </a:p>
          <a:p>
            <a:r>
              <a:rPr lang="en-US"/>
              <a:t/>
            </a:r>
          </a:p>
          <a:p>
            <a:r>
              <a:rPr lang="en-US"/>
              <a:t>JSX: JSX je sintaksa koja omogućava pisanje HTML koda unutar JavaScript fajlova. Ovo olakšava definisanje strukture korisničkog interfejsa u React komponentama.</a:t>
            </a:r>
          </a:p>
          <a:p>
            <a:r>
              <a:rPr lang="en-US"/>
              <a:t/>
            </a:r>
          </a:p>
          <a:p>
            <a:r>
              <a:rPr lang="en-US"/>
              <a:t>Virtual DOM: React koristi Virtual DOM kako bi efikasnije upravljao promenama na stranici. Umesto direktnog menjanja stvarnog DOM-a, React prvo pravi virtualnu kopiju DOM-a, a zatim je upoređuje sa stvarnim DOM-om da bi pronašao razlike i samo ih ažurirao.</a:t>
            </a:r>
          </a:p>
          <a:p>
            <a:r>
              <a:rPr lang="en-US"/>
              <a:t/>
            </a:r>
          </a:p>
          <a:p>
            <a:r>
              <a:rPr lang="en-US"/>
              <a:t>Jednosmeran tok podataka: React primenjuje jednosmerni tok podataka, što znači da podaci teku kroz aplikaciju u jednom smeru. Ovo olakšava praćenje i upravljanje stanjem aplikacije.</a:t>
            </a:r>
          </a:p>
          <a:p>
            <a:r>
              <a:rPr lang="en-US"/>
              <a:t/>
            </a:r>
          </a:p>
          <a:p>
            <a:r>
              <a:rPr lang="en-US"/>
              <a:t>Stanje (State): React omogućava komponentama da održavaju interni podatak, poznat kao stanje. Kada se stanje promeni, React automatski re-renderuje odgovarajući deo korisničkog interfejsa.</a:t>
            </a:r>
          </a:p>
          <a:p>
            <a:r>
              <a:rPr lang="en-US"/>
              <a:t/>
            </a:r>
          </a:p>
          <a:p>
            <a:r>
              <a:rPr lang="en-US"/>
              <a:t>Props: Komponente u React-u mogu prihvatati podatke preko svojstava (props). Props se koriste za prenos podataka od roditeljske komponente ka dečijim komponentama.</a:t>
            </a:r>
          </a:p>
          <a:p>
            <a:r>
              <a:rPr lang="en-US"/>
              <a:t/>
            </a:r>
          </a:p>
          <a:p>
            <a:r>
              <a:rPr lang="en-US"/>
              <a:t>Životni ciklus komponenti (Lifecycle methods): Klase komponenti u React-u imaju određene metode koji se automatski pozivaju u toku života komponente. Ovo omogućava programerima da izvrše određene akcije u različitim fazama, kao što su montiranje, ažuriranje i demontiranje komponenti.</a:t>
            </a:r>
          </a:p>
          <a:p>
            <a:r>
              <a:rPr lang="en-US"/>
              <a:t/>
            </a:r>
          </a:p>
          <a:p>
            <a:r>
              <a:rPr lang="en-US"/>
              <a:t>React Router: Za upravljanje rutama u jednostraničkim aplikacijama, React koristi React Router biblioteku koja omogućava deklarativno definisanje ruta.</a:t>
            </a:r>
          </a:p>
          <a:p>
            <a:r>
              <a:rPr lang="en-US"/>
              <a:t/>
            </a:r>
          </a:p>
          <a:p>
            <a:r>
              <a:rPr lang="en-US"/>
              <a:t>Flux i Redux: Flux i Redux su arhitekturni pristupi koji se često koriste sa React-om kako bi se efikasnije upravljalo stanjem aplikacije.</a:t>
            </a:r>
          </a:p>
          <a:p>
            <a:r>
              <a:rPr lang="en-US"/>
              <a:t/>
            </a:r>
          </a:p>
          <a:p>
            <a:r>
              <a:rPr lang="en-US"/>
              <a:t>Ove osnove čine temelj za izgradnju modernih web aplikacija koristeći React tehnologiju. Osim toga, React je široko korišćen u zajednici i redovno se ažurira, što doprinosi njegovoj popularnosti i unapređenju performansi i funkcionalnosti.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node_modules/: Ovde će biti instalirane sve zavisnosti projekta. Ne bi trebalo direktno da se menja ništa u ovom folderu.</a:t>
            </a:r>
          </a:p>
          <a:p>
            <a:r>
              <a:rPr lang="en-US"/>
              <a:t/>
            </a:r>
          </a:p>
          <a:p>
            <a:r>
              <a:rPr lang="en-US"/>
              <a:t>public/: Sadrži javno dostupne fajlove kao što je index.html, koji je osnovni HTML fajl za tvoju aplikaciju. Ovde možeš staviti i druge statičke resurse poput slika, favicon-a itd.</a:t>
            </a:r>
          </a:p>
          <a:p>
            <a:r>
              <a:rPr lang="en-US"/>
              <a:t/>
            </a:r>
          </a:p>
          <a:p>
            <a:r>
              <a:rPr lang="en-US"/>
              <a:t>src/: Ovde se nalazi sav izvorni kod tvoje aplikacije.</a:t>
            </a:r>
          </a:p>
          <a:p>
            <a:r>
              <a:rPr lang="en-US"/>
              <a:t/>
            </a:r>
          </a:p>
          <a:p>
            <a:r>
              <a:rPr lang="en-US"/>
              <a:t>assets/: Folder za slike, fontove, ili bilo koje druge resurse koje koristiš u projektu.</a:t>
            </a:r>
          </a:p>
          <a:p>
            <a:r>
              <a:rPr lang="en-US"/>
              <a:t/>
            </a:r>
          </a:p>
          <a:p>
            <a:r>
              <a:rPr lang="en-US"/>
              <a:t>components/: Ovde se često smeštaju React komponente. Razdvajanje komponenti u zasebne foldere ili podfoldere može olakšati organizaciju projekta.</a:t>
            </a:r>
          </a:p>
          <a:p>
            <a:r>
              <a:rPr lang="en-US"/>
              <a:t/>
            </a:r>
          </a:p>
          <a:p>
            <a:r>
              <a:rPr lang="en-US"/>
              <a:t>styles/: Folder za CSS fajlove, ako koristiš plain CSS. Možeš takođe koristiti SCSS, PostCSS, ili druge tehnologije za stilizaciju.</a:t>
            </a:r>
          </a:p>
          <a:p>
            <a:r>
              <a:rPr lang="en-US"/>
              <a:t/>
            </a:r>
          </a:p>
          <a:p>
            <a:r>
              <a:rPr lang="en-US"/>
              <a:t>App.tsx: Ovo je glavni fajl za tvoju React aplikaciju. U njemu obično renderuješ glavnu komponentu ili rutu.</a:t>
            </a:r>
          </a:p>
          <a:p>
            <a:r>
              <a:rPr lang="en-US"/>
              <a:t/>
            </a:r>
          </a:p>
          <a:p>
            <a:r>
              <a:rPr lang="en-US"/>
              <a:t>index.tsx: Ovde se inicijalizuje React i renderuje se App komponenta u HTML dokumentu iz public/index.html.</a:t>
            </a:r>
          </a:p>
          <a:p>
            <a:r>
              <a:rPr lang="en-US"/>
              <a:t/>
            </a:r>
          </a:p>
          <a:p>
            <a:r>
              <a:rPr lang="en-US"/>
              <a:t>.gitignore: Fajl koji definiše koje fajlove i foldere git treba ignorisati prilikom praćenja promena.</a:t>
            </a:r>
          </a:p>
          <a:p>
            <a:r>
              <a:rPr lang="en-US"/>
              <a:t/>
            </a:r>
          </a:p>
          <a:p>
            <a:r>
              <a:rPr lang="en-US"/>
              <a:t>package.json: Fajl u kojem su definisane sve zavisnosti, skripte i druge konfiguracije projekta.</a:t>
            </a:r>
          </a:p>
          <a:p>
            <a:r>
              <a:rPr lang="en-US"/>
              <a:t/>
            </a:r>
          </a:p>
          <a:p>
            <a:r>
              <a:rPr lang="en-US"/>
              <a:t>tsconfig.json: Konfiguracioni fajl za TypeScript sa postavkama specifičnim za tvoj projekat.</a:t>
            </a:r>
          </a:p>
          <a:p>
            <a:r>
              <a:rPr lang="en-US"/>
              <a:t/>
            </a:r>
          </a:p>
          <a:p>
            <a:r>
              <a:rPr lang="en-US"/>
              <a:t>vite.config.ts: Konfiguracioni fajl za Vite, gde možeš postaviti opcije kao što su aliasi, transpilacija, pluginovi itd.</a:t>
            </a:r>
          </a:p>
          <a:p>
            <a:r>
              <a:rPr lang="en-US"/>
              <a:t/>
            </a:r>
          </a:p>
          <a:p>
            <a:r>
              <a:rPr lang="en-US"/>
              <a:t>README.md: Dokumentacija za tvoj projekat. Ovde možeš opisati kako instalirati, pokrenuti, ili doprineti projektu.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 React projektu, biblioteke i zavisnosti se obično instaliraju pomoću npm (Node Package Manager) ili yarn (alternativni paketni menadžer). Evo kako možeš instalirati Material-UI, popularnu biblioteku za React koja pruža komponente sa unapred definisanim stilovima:</a:t>
            </a:r>
          </a:p>
          <a:p>
            <a:r>
              <a:rPr lang="en-US"/>
              <a:t/>
            </a:r>
          </a:p>
          <a:p>
            <a:r>
              <a:rPr lang="en-US"/>
              <a:t>npm install @mui/material @emotion/react @emotion/styled</a:t>
            </a:r>
          </a:p>
          <a:p>
            <a:r>
              <a:rPr lang="en-US"/>
              <a:t/>
            </a:r>
          </a:p>
          <a:p>
            <a:r>
              <a:rPr lang="en-US"/>
              <a:t>yarn add @mui/material @emotion/react @emotion/styled</a:t>
            </a:r>
          </a:p>
          <a:p>
            <a:r>
              <a:rPr lang="en-US"/>
              <a:t/>
            </a:r>
          </a:p>
          <a:p>
            <a:r>
              <a:rPr lang="en-US"/>
              <a:t>Ova komanda će instalirati Material-UI biblioteku zajedno sa potrebnim zavisnostima. Evo šta ove zavisnosti znače:</a:t>
            </a:r>
          </a:p>
          <a:p>
            <a:r>
              <a:rPr lang="en-US"/>
              <a:t/>
            </a:r>
          </a:p>
          <a:p>
            <a:r>
              <a:rPr lang="en-US"/>
              <a:t>@mui/material: Ovo je glavna biblioteka Material-UI koja sadrži komponente i stilove.</a:t>
            </a:r>
          </a:p>
          <a:p>
            <a:r>
              <a:rPr lang="en-US"/>
              <a:t>@emotion/react i @emotion/styled: Emotion je biblioteka za upravljanje stilovima u React aplikacijama, a ove dve zavisnosti su potrebne za stilizaciju Material-UI komponenti.</a:t>
            </a:r>
          </a:p>
          <a:p>
            <a:r>
              <a:rPr lang="en-US"/>
              <a:t>Nakon što instalacija završi, možeš početi koristiti Material-UI komponente u svom React projektu. Na primer, možeš uvesti Button komponentu na sledeći način: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6.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9.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43571" y="0"/>
            <a:ext cx="4944429" cy="4971547"/>
          </a:xfrm>
          <a:custGeom>
            <a:avLst/>
            <a:gdLst/>
            <a:ahLst/>
            <a:cxnLst/>
            <a:rect r="r" b="b" t="t" l="l"/>
            <a:pathLst>
              <a:path h="4971547" w="4944429">
                <a:moveTo>
                  <a:pt x="0" y="0"/>
                </a:moveTo>
                <a:lnTo>
                  <a:pt x="4944429" y="0"/>
                </a:lnTo>
                <a:lnTo>
                  <a:pt x="4944429" y="4971547"/>
                </a:lnTo>
                <a:lnTo>
                  <a:pt x="0" y="49715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0" y="7239000"/>
            <a:ext cx="6492240"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28700" y="7686675"/>
            <a:ext cx="10887429" cy="1571625"/>
          </a:xfrm>
          <a:prstGeom prst="rect">
            <a:avLst/>
          </a:prstGeom>
        </p:spPr>
        <p:txBody>
          <a:bodyPr anchor="t" rtlCol="false" tIns="0" lIns="0" bIns="0" rIns="0">
            <a:spAutoFit/>
          </a:bodyPr>
          <a:lstStyle/>
          <a:p>
            <a:pPr>
              <a:lnSpc>
                <a:spcPts val="6000"/>
              </a:lnSpc>
            </a:pPr>
            <a:r>
              <a:rPr lang="en-US" sz="5000">
                <a:solidFill>
                  <a:srgbClr val="10B5BF"/>
                </a:solidFill>
                <a:latin typeface="Poppins"/>
              </a:rPr>
              <a:t>Student: Nikola Davinić 17588</a:t>
            </a:r>
          </a:p>
          <a:p>
            <a:pPr>
              <a:lnSpc>
                <a:spcPts val="6000"/>
              </a:lnSpc>
            </a:pPr>
            <a:r>
              <a:rPr lang="en-US" sz="5000">
                <a:solidFill>
                  <a:srgbClr val="10B5BF"/>
                </a:solidFill>
                <a:latin typeface="Poppins"/>
              </a:rPr>
              <a:t>Profesor: Aleksandar Milosavljević</a:t>
            </a:r>
          </a:p>
        </p:txBody>
      </p:sp>
      <p:sp>
        <p:nvSpPr>
          <p:cNvPr name="TextBox 5" id="5"/>
          <p:cNvSpPr txBox="true"/>
          <p:nvPr/>
        </p:nvSpPr>
        <p:spPr>
          <a:xfrm rot="0">
            <a:off x="1750457" y="3051883"/>
            <a:ext cx="14787085" cy="2994025"/>
          </a:xfrm>
          <a:prstGeom prst="rect">
            <a:avLst/>
          </a:prstGeom>
        </p:spPr>
        <p:txBody>
          <a:bodyPr anchor="t" rtlCol="false" tIns="0" lIns="0" bIns="0" rIns="0">
            <a:spAutoFit/>
          </a:bodyPr>
          <a:lstStyle/>
          <a:p>
            <a:pPr algn="ctr">
              <a:lnSpc>
                <a:spcPts val="7699"/>
              </a:lnSpc>
            </a:pPr>
            <a:r>
              <a:rPr lang="en-US" sz="6999">
                <a:solidFill>
                  <a:srgbClr val="FFFFFF"/>
                </a:solidFill>
                <a:latin typeface="Poppins"/>
              </a:rPr>
              <a:t>Upotreba React-a za razvoj web sajtova uz korišćenje naprednijih kocepata i .NET-a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6359525"/>
          </a:xfrm>
          <a:prstGeom prst="rect">
            <a:avLst/>
          </a:prstGeom>
        </p:spPr>
        <p:txBody>
          <a:bodyPr anchor="t" rtlCol="false" tIns="0" lIns="0" bIns="0" rIns="0">
            <a:spAutoFit/>
          </a:bodyPr>
          <a:lstStyle/>
          <a:p>
            <a:pPr>
              <a:lnSpc>
                <a:spcPts val="8399"/>
              </a:lnSpc>
            </a:pPr>
            <a:r>
              <a:rPr lang="en-US" sz="6999">
                <a:solidFill>
                  <a:srgbClr val="02C1C2"/>
                </a:solidFill>
                <a:latin typeface="Poppins Medium"/>
              </a:rPr>
              <a:t>Kako React funkcioniše</a:t>
            </a:r>
          </a:p>
          <a:p>
            <a:pPr>
              <a:lnSpc>
                <a:spcPts val="3000"/>
              </a:lnSpc>
            </a:pPr>
          </a:p>
          <a:p>
            <a:pPr>
              <a:lnSpc>
                <a:spcPts val="3000"/>
              </a:lnSpc>
            </a:pPr>
            <a:r>
              <a:rPr lang="en-US" sz="2500">
                <a:solidFill>
                  <a:srgbClr val="F5F6F7"/>
                </a:solidFill>
                <a:latin typeface="Poppins Medium"/>
              </a:rPr>
              <a:t>React funkcioniše na osnovu virtualnog DOM-a (Document Object Model) i uz pomoć koncepata reaktivnog programiranja.</a:t>
            </a:r>
          </a:p>
          <a:p>
            <a:pPr>
              <a:lnSpc>
                <a:spcPts val="3000"/>
              </a:lnSpc>
            </a:pPr>
          </a:p>
          <a:p>
            <a:pPr>
              <a:lnSpc>
                <a:spcPts val="3000"/>
              </a:lnSpc>
            </a:pPr>
            <a:r>
              <a:rPr lang="en-US" sz="2500">
                <a:solidFill>
                  <a:srgbClr val="F5F6F7"/>
                </a:solidFill>
                <a:latin typeface="Poppins Medium"/>
              </a:rPr>
              <a:t>Neki od osnovih koraka su sledeći:</a:t>
            </a:r>
          </a:p>
          <a:p>
            <a:pPr marL="539751" indent="-269876" lvl="1">
              <a:lnSpc>
                <a:spcPts val="3950"/>
              </a:lnSpc>
              <a:buFont typeface="Arial"/>
              <a:buChar char="•"/>
            </a:pPr>
            <a:r>
              <a:rPr lang="en-US" sz="2500">
                <a:solidFill>
                  <a:srgbClr val="FF3A54"/>
                </a:solidFill>
                <a:latin typeface="Poppins Medium Bold"/>
              </a:rPr>
              <a:t>Inicijalizacija komponenti</a:t>
            </a:r>
          </a:p>
          <a:p>
            <a:pPr marL="539751" indent="-269876" lvl="1">
              <a:lnSpc>
                <a:spcPts val="3950"/>
              </a:lnSpc>
              <a:buFont typeface="Arial"/>
              <a:buChar char="•"/>
            </a:pPr>
            <a:r>
              <a:rPr lang="en-US" sz="2500">
                <a:solidFill>
                  <a:srgbClr val="FF3A54"/>
                </a:solidFill>
                <a:latin typeface="Poppins Medium Bold"/>
              </a:rPr>
              <a:t>Pisanje JSX-a</a:t>
            </a:r>
          </a:p>
          <a:p>
            <a:pPr marL="539751" indent="-269876" lvl="1">
              <a:lnSpc>
                <a:spcPts val="3950"/>
              </a:lnSpc>
              <a:buFont typeface="Arial"/>
              <a:buChar char="•"/>
            </a:pPr>
            <a:r>
              <a:rPr lang="en-US" sz="2500">
                <a:solidFill>
                  <a:srgbClr val="FF3A54"/>
                </a:solidFill>
                <a:latin typeface="Poppins Medium Bold"/>
              </a:rPr>
              <a:t>Renderovanje u virtualnom DOM-u</a:t>
            </a:r>
          </a:p>
          <a:p>
            <a:pPr marL="539751" indent="-269876" lvl="1">
              <a:lnSpc>
                <a:spcPts val="3950"/>
              </a:lnSpc>
              <a:buFont typeface="Arial"/>
              <a:buChar char="•"/>
            </a:pPr>
            <a:r>
              <a:rPr lang="en-US" sz="2500">
                <a:solidFill>
                  <a:srgbClr val="FF3A54"/>
                </a:solidFill>
                <a:latin typeface="Poppins Medium Bold"/>
              </a:rPr>
              <a:t>Virtualni DOM i stvarni DOM</a:t>
            </a:r>
          </a:p>
          <a:p>
            <a:pPr marL="539751" indent="-269876" lvl="1">
              <a:lnSpc>
                <a:spcPts val="3950"/>
              </a:lnSpc>
              <a:buFont typeface="Arial"/>
              <a:buChar char="•"/>
            </a:pPr>
            <a:r>
              <a:rPr lang="en-US" sz="2500">
                <a:solidFill>
                  <a:srgbClr val="FF3A54"/>
                </a:solidFill>
                <a:latin typeface="Poppins Medium Bold"/>
              </a:rPr>
              <a:t>Iscrtavanje promenjenih delova</a:t>
            </a:r>
          </a:p>
          <a:p>
            <a:pPr marL="539751" indent="-269876" lvl="1">
              <a:lnSpc>
                <a:spcPts val="3950"/>
              </a:lnSpc>
              <a:buFont typeface="Arial"/>
              <a:buChar char="•"/>
            </a:pPr>
            <a:r>
              <a:rPr lang="en-US" sz="2500">
                <a:solidFill>
                  <a:srgbClr val="FF3A54"/>
                </a:solidFill>
                <a:latin typeface="Poppins Medium Bold"/>
              </a:rPr>
              <a:t>Reaktivno programiranje</a:t>
            </a:r>
          </a:p>
          <a:p>
            <a:pPr marL="539751" indent="-269876" lvl="1">
              <a:lnSpc>
                <a:spcPts val="3950"/>
              </a:lnSpc>
              <a:buFont typeface="Arial"/>
              <a:buChar char="•"/>
            </a:pPr>
            <a:r>
              <a:rPr lang="en-US" sz="2500">
                <a:solidFill>
                  <a:srgbClr val="FF3A54"/>
                </a:solidFill>
                <a:latin typeface="Poppins Medium Bold"/>
              </a:rPr>
              <a:t>Hooks</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60178" y="5143500"/>
            <a:ext cx="9099122" cy="3505989"/>
          </a:xfrm>
          <a:custGeom>
            <a:avLst/>
            <a:gdLst/>
            <a:ahLst/>
            <a:cxnLst/>
            <a:rect r="r" b="b" t="t" l="l"/>
            <a:pathLst>
              <a:path h="3505989" w="9099122">
                <a:moveTo>
                  <a:pt x="0" y="0"/>
                </a:moveTo>
                <a:lnTo>
                  <a:pt x="9099122" y="0"/>
                </a:lnTo>
                <a:lnTo>
                  <a:pt x="9099122" y="3505989"/>
                </a:lnTo>
                <a:lnTo>
                  <a:pt x="0" y="3505989"/>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0410" t="-18845" r="-20410" b="-18845"/>
            </a:stretch>
          </a:blipFill>
        </p:spPr>
      </p:sp>
      <p:sp>
        <p:nvSpPr>
          <p:cNvPr name="TextBox 3" id="3"/>
          <p:cNvSpPr txBox="true"/>
          <p:nvPr/>
        </p:nvSpPr>
        <p:spPr>
          <a:xfrm rot="0">
            <a:off x="1028700" y="1038225"/>
            <a:ext cx="15053171" cy="6135687"/>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Komponente</a:t>
            </a:r>
          </a:p>
          <a:p>
            <a:pPr>
              <a:lnSpc>
                <a:spcPts val="3000"/>
              </a:lnSpc>
            </a:pPr>
          </a:p>
          <a:p>
            <a:pPr>
              <a:lnSpc>
                <a:spcPts val="3000"/>
              </a:lnSpc>
            </a:pPr>
            <a:r>
              <a:rPr lang="en-US" sz="2500">
                <a:solidFill>
                  <a:srgbClr val="F5F6F7"/>
                </a:solidFill>
                <a:latin typeface="Poppins Medium"/>
              </a:rPr>
              <a:t>Glavni gradivni blokove za izgradnju korisničkog interfejsa.</a:t>
            </a:r>
          </a:p>
          <a:p>
            <a:pPr>
              <a:lnSpc>
                <a:spcPts val="3000"/>
              </a:lnSpc>
            </a:pPr>
          </a:p>
          <a:p>
            <a:pPr>
              <a:lnSpc>
                <a:spcPts val="3000"/>
              </a:lnSpc>
            </a:pPr>
            <a:r>
              <a:rPr lang="en-US" sz="2500">
                <a:solidFill>
                  <a:srgbClr val="F5F6F7"/>
                </a:solidFill>
                <a:latin typeface="Poppins Medium"/>
              </a:rPr>
              <a:t>Omogućavaju lakšu organizaciju i ponovno korišćenje koda.</a:t>
            </a:r>
          </a:p>
          <a:p>
            <a:pPr>
              <a:lnSpc>
                <a:spcPts val="3000"/>
              </a:lnSpc>
            </a:pPr>
          </a:p>
          <a:p>
            <a:pPr>
              <a:lnSpc>
                <a:spcPts val="3000"/>
              </a:lnSpc>
            </a:pPr>
            <a:r>
              <a:rPr lang="en-US" sz="2500">
                <a:solidFill>
                  <a:srgbClr val="F5F6F7"/>
                </a:solidFill>
                <a:latin typeface="Poppins Medium"/>
              </a:rPr>
              <a:t>Razolozi zašto se one koriste su:</a:t>
            </a:r>
          </a:p>
          <a:p>
            <a:pPr>
              <a:lnSpc>
                <a:spcPts val="3000"/>
              </a:lnSpc>
            </a:pPr>
          </a:p>
          <a:p>
            <a:pPr marL="539751" indent="-269876" lvl="1">
              <a:lnSpc>
                <a:spcPts val="5075"/>
              </a:lnSpc>
              <a:buFont typeface="Arial"/>
              <a:buChar char="•"/>
            </a:pPr>
            <a:r>
              <a:rPr lang="en-US" sz="2500">
                <a:solidFill>
                  <a:srgbClr val="F5F6F7"/>
                </a:solidFill>
                <a:latin typeface="Poppins Medium"/>
              </a:rPr>
              <a:t>Ponovna upotreba koda</a:t>
            </a:r>
          </a:p>
          <a:p>
            <a:pPr marL="539751" indent="-269876" lvl="1">
              <a:lnSpc>
                <a:spcPts val="5075"/>
              </a:lnSpc>
              <a:buFont typeface="Arial"/>
              <a:buChar char="•"/>
            </a:pPr>
            <a:r>
              <a:rPr lang="en-US" sz="2500">
                <a:solidFill>
                  <a:srgbClr val="F5F6F7"/>
                </a:solidFill>
                <a:latin typeface="Poppins Medium"/>
              </a:rPr>
              <a:t>Lakše održavanje</a:t>
            </a:r>
          </a:p>
          <a:p>
            <a:pPr marL="539751" indent="-269876" lvl="1">
              <a:lnSpc>
                <a:spcPts val="5075"/>
              </a:lnSpc>
              <a:buFont typeface="Arial"/>
              <a:buChar char="•"/>
            </a:pPr>
            <a:r>
              <a:rPr lang="en-US" sz="2500">
                <a:solidFill>
                  <a:srgbClr val="F5F6F7"/>
                </a:solidFill>
                <a:latin typeface="Poppins Medium"/>
              </a:rPr>
              <a:t>Modularnost</a:t>
            </a:r>
          </a:p>
          <a:p>
            <a:pPr marL="539751" indent="-269876" lvl="1">
              <a:lnSpc>
                <a:spcPts val="5075"/>
              </a:lnSpc>
              <a:buFont typeface="Arial"/>
              <a:buChar char="•"/>
            </a:pPr>
            <a:r>
              <a:rPr lang="en-US" sz="2500">
                <a:solidFill>
                  <a:srgbClr val="F5F6F7"/>
                </a:solidFill>
                <a:latin typeface="Poppins Medium"/>
              </a:rPr>
              <a:t>Poboljšavaju čitljivost koda</a:t>
            </a:r>
            <a:r>
              <a:rPr lang="en-US" sz="2500">
                <a:solidFill>
                  <a:srgbClr val="F5F6F7"/>
                </a:solidFill>
                <a:latin typeface="Poppins Medium"/>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38225" y="1038225"/>
            <a:ext cx="15053171" cy="5522912"/>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Lifecycle komponente</a:t>
            </a:r>
          </a:p>
          <a:p>
            <a:pPr>
              <a:lnSpc>
                <a:spcPts val="3000"/>
              </a:lnSpc>
            </a:pPr>
          </a:p>
          <a:p>
            <a:pPr>
              <a:lnSpc>
                <a:spcPts val="3000"/>
              </a:lnSpc>
            </a:pPr>
            <a:r>
              <a:rPr lang="en-US" sz="2500">
                <a:solidFill>
                  <a:srgbClr val="F5F6F7"/>
                </a:solidFill>
                <a:latin typeface="Poppins Medium"/>
              </a:rPr>
              <a:t>Dakle svaka React komponenta prolazi kroz životni ciklus od trenutka kada su kreirane do trenutka kada su uništene. Životni ciklus se sastoji od nekoliko faza, a u pozadini se pozivaju i druge metode.</a:t>
            </a:r>
          </a:p>
          <a:p>
            <a:pPr>
              <a:lnSpc>
                <a:spcPts val="3000"/>
              </a:lnSpc>
            </a:pPr>
          </a:p>
          <a:p>
            <a:pPr>
              <a:lnSpc>
                <a:spcPts val="3000"/>
              </a:lnSpc>
            </a:pPr>
            <a:r>
              <a:rPr lang="en-US" sz="2500">
                <a:solidFill>
                  <a:srgbClr val="F5F6F7"/>
                </a:solidFill>
                <a:latin typeface="Poppins Medium"/>
              </a:rPr>
              <a:t>Faze životnog ciklusa su:</a:t>
            </a:r>
          </a:p>
          <a:p>
            <a:pPr marL="539751" indent="-269876" lvl="1">
              <a:lnSpc>
                <a:spcPts val="4525"/>
              </a:lnSpc>
              <a:buFont typeface="Arial"/>
              <a:buChar char="•"/>
            </a:pPr>
            <a:r>
              <a:rPr lang="en-US" sz="2500">
                <a:solidFill>
                  <a:srgbClr val="FFFFFF"/>
                </a:solidFill>
                <a:latin typeface="Poppins Medium"/>
              </a:rPr>
              <a:t>Initialization</a:t>
            </a:r>
          </a:p>
          <a:p>
            <a:pPr marL="539751" indent="-269876" lvl="1">
              <a:lnSpc>
                <a:spcPts val="4525"/>
              </a:lnSpc>
              <a:buFont typeface="Arial"/>
              <a:buChar char="•"/>
            </a:pPr>
            <a:r>
              <a:rPr lang="en-US" sz="2500">
                <a:solidFill>
                  <a:srgbClr val="FFFFFF"/>
                </a:solidFill>
                <a:latin typeface="Poppins Medium"/>
              </a:rPr>
              <a:t>Mounting (componentDidMount())</a:t>
            </a:r>
          </a:p>
          <a:p>
            <a:pPr marL="539751" indent="-269876" lvl="1">
              <a:lnSpc>
                <a:spcPts val="4525"/>
              </a:lnSpc>
              <a:buFont typeface="Arial"/>
              <a:buChar char="•"/>
            </a:pPr>
            <a:r>
              <a:rPr lang="en-US" sz="2500">
                <a:solidFill>
                  <a:srgbClr val="FFFFFF"/>
                </a:solidFill>
                <a:latin typeface="Poppins Medium"/>
              </a:rPr>
              <a:t>Updating (componentDidUpdate())</a:t>
            </a:r>
          </a:p>
          <a:p>
            <a:pPr marL="539751" indent="-269876" lvl="1">
              <a:lnSpc>
                <a:spcPts val="4525"/>
              </a:lnSpc>
              <a:buFont typeface="Arial"/>
              <a:buChar char="•"/>
            </a:pPr>
            <a:r>
              <a:rPr lang="en-US" sz="2500">
                <a:solidFill>
                  <a:srgbClr val="FFFFFF"/>
                </a:solidFill>
                <a:latin typeface="Poppins Medium"/>
              </a:rPr>
              <a:t>Unmounting (componentWillUnmount())</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198140" y="5143500"/>
            <a:ext cx="6076904" cy="3935412"/>
          </a:xfrm>
          <a:custGeom>
            <a:avLst/>
            <a:gdLst/>
            <a:ahLst/>
            <a:cxnLst/>
            <a:rect r="r" b="b" t="t" l="l"/>
            <a:pathLst>
              <a:path h="3935412" w="6076904">
                <a:moveTo>
                  <a:pt x="0" y="0"/>
                </a:moveTo>
                <a:lnTo>
                  <a:pt x="6076905" y="0"/>
                </a:lnTo>
                <a:lnTo>
                  <a:pt x="6076905" y="3935412"/>
                </a:lnTo>
                <a:lnTo>
                  <a:pt x="0" y="3935412"/>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3714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Funkcionalna komponenta</a:t>
            </a:r>
          </a:p>
          <a:p>
            <a:pPr>
              <a:lnSpc>
                <a:spcPts val="3000"/>
              </a:lnSpc>
            </a:pPr>
          </a:p>
          <a:p>
            <a:pPr>
              <a:lnSpc>
                <a:spcPts val="3000"/>
              </a:lnSpc>
            </a:pPr>
            <a:r>
              <a:rPr lang="en-US" sz="2500">
                <a:solidFill>
                  <a:srgbClr val="F5F6F7"/>
                </a:solidFill>
                <a:latin typeface="Poppins Medium"/>
              </a:rPr>
              <a:t>Funkcionalna komponenta je vrsta React komponente koja se definiše kao JavaScript funckija.</a:t>
            </a:r>
          </a:p>
          <a:p>
            <a:pPr>
              <a:lnSpc>
                <a:spcPts val="3000"/>
              </a:lnSpc>
            </a:pPr>
          </a:p>
          <a:p>
            <a:pPr>
              <a:lnSpc>
                <a:spcPts val="3000"/>
              </a:lnSpc>
            </a:pPr>
            <a:r>
              <a:rPr lang="en-US" sz="2500">
                <a:solidFill>
                  <a:srgbClr val="F5F6F7"/>
                </a:solidFill>
                <a:latin typeface="Poppins Medium"/>
              </a:rPr>
              <a:t>Danas se sve češće preferiraju zbog svoje jednostavnosti i čitljivosti.</a:t>
            </a:r>
          </a:p>
          <a:p>
            <a:pPr>
              <a:lnSpc>
                <a:spcPts val="3000"/>
              </a:lnSpc>
            </a:pPr>
          </a:p>
          <a:p>
            <a:pPr>
              <a:lnSpc>
                <a:spcPts val="3000"/>
              </a:lnSpc>
            </a:pPr>
            <a:r>
              <a:rPr lang="en-US" sz="2500">
                <a:solidFill>
                  <a:srgbClr val="F5F6F7"/>
                </a:solidFill>
                <a:latin typeface="Poppins Medium"/>
              </a:rPr>
              <a:t>Uz korišćenje ovog tipa komponenti koriste se hook-ovi.</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70288" y="5143500"/>
            <a:ext cx="8969996" cy="4396186"/>
          </a:xfrm>
          <a:custGeom>
            <a:avLst/>
            <a:gdLst/>
            <a:ahLst/>
            <a:cxnLst/>
            <a:rect r="r" b="b" t="t" l="l"/>
            <a:pathLst>
              <a:path h="4396186" w="8969996">
                <a:moveTo>
                  <a:pt x="0" y="0"/>
                </a:moveTo>
                <a:lnTo>
                  <a:pt x="8969995" y="0"/>
                </a:lnTo>
                <a:lnTo>
                  <a:pt x="8969995" y="4396186"/>
                </a:lnTo>
                <a:lnTo>
                  <a:pt x="0" y="4396186"/>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9415084" cy="4365625"/>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Klasna komponenta</a:t>
            </a:r>
          </a:p>
          <a:p>
            <a:pPr>
              <a:lnSpc>
                <a:spcPts val="3600"/>
              </a:lnSpc>
            </a:pPr>
          </a:p>
          <a:p>
            <a:pPr>
              <a:lnSpc>
                <a:spcPts val="3850"/>
              </a:lnSpc>
            </a:pPr>
            <a:r>
              <a:rPr lang="en-US" sz="2500">
                <a:solidFill>
                  <a:srgbClr val="F5F6F7"/>
                </a:solidFill>
                <a:latin typeface="Poppins Medium"/>
              </a:rPr>
              <a:t>Klasna komponenta je tip React komponente koji se definiše kao klasa i danas se sve manje i manje koriste. </a:t>
            </a:r>
          </a:p>
          <a:p>
            <a:pPr>
              <a:lnSpc>
                <a:spcPts val="3850"/>
              </a:lnSpc>
            </a:pPr>
          </a:p>
          <a:p>
            <a:pPr>
              <a:lnSpc>
                <a:spcPts val="3850"/>
              </a:lnSpc>
            </a:pPr>
            <a:r>
              <a:rPr lang="en-US" sz="2500">
                <a:solidFill>
                  <a:srgbClr val="F5F6F7"/>
                </a:solidFill>
                <a:latin typeface="Poppins Medium"/>
              </a:rPr>
              <a:t>Kod ove vrste komponenti se stanje inicijalizuje unutar konstruktora uz pomoć this.state, a zatim može da se ažurira uz pomoć metode this.setState.</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443784" y="1994564"/>
            <a:ext cx="6879885" cy="7263736"/>
          </a:xfrm>
          <a:custGeom>
            <a:avLst/>
            <a:gdLst/>
            <a:ahLst/>
            <a:cxnLst/>
            <a:rect r="r" b="b" t="t" l="l"/>
            <a:pathLst>
              <a:path h="7263736" w="6879885">
                <a:moveTo>
                  <a:pt x="0" y="0"/>
                </a:moveTo>
                <a:lnTo>
                  <a:pt x="6879885" y="0"/>
                </a:lnTo>
                <a:lnTo>
                  <a:pt x="6879885" y="7263736"/>
                </a:lnTo>
                <a:lnTo>
                  <a:pt x="0" y="7263736"/>
                </a:lnTo>
                <a:lnTo>
                  <a:pt x="0" y="0"/>
                </a:lnTo>
                <a:close/>
              </a:path>
            </a:pathLst>
          </a:custGeom>
          <a:blipFill>
            <a:blip r:embed="rId5"/>
            <a:stretch>
              <a:fillRect l="0" t="-601" r="0" b="-601"/>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2689225"/>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Reuse komponenta</a:t>
            </a:r>
          </a:p>
          <a:p>
            <a:pPr>
              <a:lnSpc>
                <a:spcPts val="3000"/>
              </a:lnSpc>
            </a:pPr>
          </a:p>
          <a:p>
            <a:pPr>
              <a:lnSpc>
                <a:spcPts val="3400"/>
              </a:lnSpc>
            </a:pPr>
            <a:r>
              <a:rPr lang="en-US" sz="2500">
                <a:solidFill>
                  <a:srgbClr val="F5F6F7"/>
                </a:solidFill>
                <a:latin typeface="Poppins Medium"/>
              </a:rPr>
              <a:t>Reuse komponenti odnosi se na praksu kreiranja komponenti na način koji će da omogući da se lako i efikasno komponente koriste na razilčitim mestima unutar iste ili druge aplikacije.</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695552" y="4472637"/>
            <a:ext cx="12896895" cy="4149562"/>
          </a:xfrm>
          <a:custGeom>
            <a:avLst/>
            <a:gdLst/>
            <a:ahLst/>
            <a:cxnLst/>
            <a:rect r="r" b="b" t="t" l="l"/>
            <a:pathLst>
              <a:path h="4149562" w="12896895">
                <a:moveTo>
                  <a:pt x="0" y="0"/>
                </a:moveTo>
                <a:lnTo>
                  <a:pt x="12896896" y="0"/>
                </a:lnTo>
                <a:lnTo>
                  <a:pt x="12896896" y="4149561"/>
                </a:lnTo>
                <a:lnTo>
                  <a:pt x="0" y="4149561"/>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1428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Funkcionalna vs Klasna</a:t>
            </a:r>
          </a:p>
          <a:p>
            <a:pPr>
              <a:lnSpc>
                <a:spcPts val="3000"/>
              </a:lnSpc>
            </a:pP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275900" y="3170222"/>
            <a:ext cx="5392096" cy="4508949"/>
            <a:chOff x="0" y="0"/>
            <a:chExt cx="1420141" cy="1187542"/>
          </a:xfrm>
        </p:grpSpPr>
        <p:sp>
          <p:nvSpPr>
            <p:cNvPr name="Freeform 5" id="5"/>
            <p:cNvSpPr/>
            <p:nvPr/>
          </p:nvSpPr>
          <p:spPr>
            <a:xfrm flipH="false" flipV="false" rot="0">
              <a:off x="0" y="0"/>
              <a:ext cx="1420141" cy="1187542"/>
            </a:xfrm>
            <a:custGeom>
              <a:avLst/>
              <a:gdLst/>
              <a:ahLst/>
              <a:cxnLst/>
              <a:rect r="r" b="b" t="t" l="l"/>
              <a:pathLst>
                <a:path h="1187542" w="1420141">
                  <a:moveTo>
                    <a:pt x="73225" y="0"/>
                  </a:moveTo>
                  <a:lnTo>
                    <a:pt x="1346915" y="0"/>
                  </a:lnTo>
                  <a:cubicBezTo>
                    <a:pt x="1366336" y="0"/>
                    <a:pt x="1384961" y="7715"/>
                    <a:pt x="1398693" y="21447"/>
                  </a:cubicBezTo>
                  <a:cubicBezTo>
                    <a:pt x="1412426" y="35180"/>
                    <a:pt x="1420141" y="53805"/>
                    <a:pt x="1420141" y="73225"/>
                  </a:cubicBezTo>
                  <a:lnTo>
                    <a:pt x="1420141" y="1114317"/>
                  </a:lnTo>
                  <a:cubicBezTo>
                    <a:pt x="1420141" y="1154758"/>
                    <a:pt x="1387356" y="1187542"/>
                    <a:pt x="1346915" y="1187542"/>
                  </a:cubicBezTo>
                  <a:lnTo>
                    <a:pt x="73225" y="1187542"/>
                  </a:lnTo>
                  <a:cubicBezTo>
                    <a:pt x="53805" y="1187542"/>
                    <a:pt x="35180" y="1179827"/>
                    <a:pt x="21447" y="1166095"/>
                  </a:cubicBezTo>
                  <a:cubicBezTo>
                    <a:pt x="7715" y="1152362"/>
                    <a:pt x="0" y="1133737"/>
                    <a:pt x="0" y="1114317"/>
                  </a:cubicBezTo>
                  <a:lnTo>
                    <a:pt x="0" y="73225"/>
                  </a:lnTo>
                  <a:cubicBezTo>
                    <a:pt x="0" y="53805"/>
                    <a:pt x="7715" y="35180"/>
                    <a:pt x="21447" y="21447"/>
                  </a:cubicBezTo>
                  <a:cubicBezTo>
                    <a:pt x="35180" y="7715"/>
                    <a:pt x="53805" y="0"/>
                    <a:pt x="73225" y="0"/>
                  </a:cubicBezTo>
                  <a:close/>
                </a:path>
              </a:pathLst>
            </a:custGeom>
            <a:solidFill>
              <a:srgbClr val="0F2649"/>
            </a:solidFill>
          </p:spPr>
        </p:sp>
        <p:sp>
          <p:nvSpPr>
            <p:cNvPr name="TextBox 6" id="6"/>
            <p:cNvSpPr txBox="true"/>
            <p:nvPr/>
          </p:nvSpPr>
          <p:spPr>
            <a:xfrm>
              <a:off x="0" y="-190500"/>
              <a:ext cx="1420141" cy="1378042"/>
            </a:xfrm>
            <a:prstGeom prst="rect">
              <a:avLst/>
            </a:prstGeom>
          </p:spPr>
          <p:txBody>
            <a:bodyPr anchor="ctr" rtlCol="false" tIns="50800" lIns="50800" bIns="50800" rIns="50800"/>
            <a:lstStyle/>
            <a:p>
              <a:pPr algn="ctr">
                <a:lnSpc>
                  <a:spcPts val="4999"/>
                </a:lnSpc>
              </a:pPr>
            </a:p>
          </p:txBody>
        </p:sp>
      </p:grpSp>
      <p:grpSp>
        <p:nvGrpSpPr>
          <p:cNvPr name="Group 7" id="7"/>
          <p:cNvGrpSpPr/>
          <p:nvPr/>
        </p:nvGrpSpPr>
        <p:grpSpPr>
          <a:xfrm rot="0">
            <a:off x="8890178" y="3170222"/>
            <a:ext cx="5763700" cy="4508949"/>
            <a:chOff x="0" y="0"/>
            <a:chExt cx="1518012" cy="1187542"/>
          </a:xfrm>
        </p:grpSpPr>
        <p:sp>
          <p:nvSpPr>
            <p:cNvPr name="Freeform 8" id="8"/>
            <p:cNvSpPr/>
            <p:nvPr/>
          </p:nvSpPr>
          <p:spPr>
            <a:xfrm flipH="false" flipV="false" rot="0">
              <a:off x="0" y="0"/>
              <a:ext cx="1518012" cy="1187542"/>
            </a:xfrm>
            <a:custGeom>
              <a:avLst/>
              <a:gdLst/>
              <a:ahLst/>
              <a:cxnLst/>
              <a:rect r="r" b="b" t="t" l="l"/>
              <a:pathLst>
                <a:path h="1187542" w="1518012">
                  <a:moveTo>
                    <a:pt x="68504" y="0"/>
                  </a:moveTo>
                  <a:lnTo>
                    <a:pt x="1449507" y="0"/>
                  </a:lnTo>
                  <a:cubicBezTo>
                    <a:pt x="1467676" y="0"/>
                    <a:pt x="1485100" y="7217"/>
                    <a:pt x="1497947" y="20064"/>
                  </a:cubicBezTo>
                  <a:cubicBezTo>
                    <a:pt x="1510794" y="32911"/>
                    <a:pt x="1518012" y="50336"/>
                    <a:pt x="1518012" y="68504"/>
                  </a:cubicBezTo>
                  <a:lnTo>
                    <a:pt x="1518012" y="1119038"/>
                  </a:lnTo>
                  <a:cubicBezTo>
                    <a:pt x="1518012" y="1156872"/>
                    <a:pt x="1487341" y="1187542"/>
                    <a:pt x="1449507" y="1187542"/>
                  </a:cubicBezTo>
                  <a:lnTo>
                    <a:pt x="68504" y="1187542"/>
                  </a:lnTo>
                  <a:cubicBezTo>
                    <a:pt x="50336" y="1187542"/>
                    <a:pt x="32911" y="1180325"/>
                    <a:pt x="20064" y="1167478"/>
                  </a:cubicBezTo>
                  <a:cubicBezTo>
                    <a:pt x="7217" y="1154631"/>
                    <a:pt x="0" y="1137206"/>
                    <a:pt x="0" y="1119038"/>
                  </a:cubicBezTo>
                  <a:lnTo>
                    <a:pt x="0" y="68504"/>
                  </a:lnTo>
                  <a:cubicBezTo>
                    <a:pt x="0" y="50336"/>
                    <a:pt x="7217" y="32911"/>
                    <a:pt x="20064" y="20064"/>
                  </a:cubicBezTo>
                  <a:cubicBezTo>
                    <a:pt x="32911" y="7217"/>
                    <a:pt x="50336" y="0"/>
                    <a:pt x="68504" y="0"/>
                  </a:cubicBezTo>
                  <a:close/>
                </a:path>
              </a:pathLst>
            </a:custGeom>
            <a:solidFill>
              <a:srgbClr val="0F2649"/>
            </a:solidFill>
          </p:spPr>
        </p:sp>
        <p:sp>
          <p:nvSpPr>
            <p:cNvPr name="TextBox 9" id="9"/>
            <p:cNvSpPr txBox="true"/>
            <p:nvPr/>
          </p:nvSpPr>
          <p:spPr>
            <a:xfrm>
              <a:off x="0" y="-190500"/>
              <a:ext cx="1518012" cy="1378042"/>
            </a:xfrm>
            <a:prstGeom prst="rect">
              <a:avLst/>
            </a:prstGeom>
          </p:spPr>
          <p:txBody>
            <a:bodyPr anchor="ctr" rtlCol="false" tIns="50800" lIns="50800" bIns="50800" rIns="50800"/>
            <a:lstStyle/>
            <a:p>
              <a:pPr algn="ctr">
                <a:lnSpc>
                  <a:spcPts val="4999"/>
                </a:lnSpc>
              </a:pPr>
            </a:p>
          </p:txBody>
        </p:sp>
      </p:grpSp>
      <p:sp>
        <p:nvSpPr>
          <p:cNvPr name="TextBox 10" id="10"/>
          <p:cNvSpPr txBox="true"/>
          <p:nvPr/>
        </p:nvSpPr>
        <p:spPr>
          <a:xfrm rot="0">
            <a:off x="2337196" y="3311148"/>
            <a:ext cx="5298281" cy="3578225"/>
          </a:xfrm>
          <a:prstGeom prst="rect">
            <a:avLst/>
          </a:prstGeom>
        </p:spPr>
        <p:txBody>
          <a:bodyPr anchor="t" rtlCol="false" tIns="0" lIns="0" bIns="0" rIns="0">
            <a:spAutoFit/>
          </a:bodyPr>
          <a:lstStyle/>
          <a:p>
            <a:pPr algn="ctr">
              <a:lnSpc>
                <a:spcPts val="4200"/>
              </a:lnSpc>
            </a:pPr>
            <a:r>
              <a:rPr lang="en-US" sz="3000">
                <a:solidFill>
                  <a:srgbClr val="FFFFFF"/>
                </a:solidFill>
                <a:latin typeface="Poppins Medium"/>
              </a:rPr>
              <a:t>Funkcionalna komponenta:</a:t>
            </a:r>
          </a:p>
          <a:p>
            <a:pPr marL="539749" indent="-269875" lvl="1">
              <a:lnSpc>
                <a:spcPts val="4999"/>
              </a:lnSpc>
              <a:buFont typeface="Arial"/>
              <a:buChar char="•"/>
            </a:pPr>
            <a:r>
              <a:rPr lang="en-US" sz="2499">
                <a:solidFill>
                  <a:srgbClr val="FFFFFF"/>
                </a:solidFill>
                <a:latin typeface="Poppins Medium"/>
              </a:rPr>
              <a:t>Jednostavnost i čitljivost</a:t>
            </a:r>
          </a:p>
          <a:p>
            <a:pPr marL="539749" indent="-269875" lvl="1">
              <a:lnSpc>
                <a:spcPts val="4999"/>
              </a:lnSpc>
              <a:buFont typeface="Arial"/>
              <a:buChar char="•"/>
            </a:pPr>
            <a:r>
              <a:rPr lang="en-US" sz="2499">
                <a:solidFill>
                  <a:srgbClr val="FFFFFF"/>
                </a:solidFill>
                <a:latin typeface="Poppins Medium"/>
              </a:rPr>
              <a:t>Pregledan API</a:t>
            </a:r>
          </a:p>
          <a:p>
            <a:pPr marL="539749" indent="-269875" lvl="1">
              <a:lnSpc>
                <a:spcPts val="4999"/>
              </a:lnSpc>
              <a:buFont typeface="Arial"/>
              <a:buChar char="•"/>
            </a:pPr>
            <a:r>
              <a:rPr lang="en-US" sz="2499">
                <a:solidFill>
                  <a:srgbClr val="FFFFFF"/>
                </a:solidFill>
                <a:latin typeface="Poppins Medium"/>
              </a:rPr>
              <a:t>Ponovna upotreba koda</a:t>
            </a:r>
          </a:p>
          <a:p>
            <a:pPr marL="539749" indent="-269875" lvl="1">
              <a:lnSpc>
                <a:spcPts val="4999"/>
              </a:lnSpc>
              <a:buFont typeface="Arial"/>
              <a:buChar char="•"/>
            </a:pPr>
            <a:r>
              <a:rPr lang="en-US" sz="2499">
                <a:solidFill>
                  <a:srgbClr val="FFFFFF"/>
                </a:solidFill>
                <a:latin typeface="Poppins Medium"/>
              </a:rPr>
              <a:t>Lako testiranje</a:t>
            </a:r>
          </a:p>
          <a:p>
            <a:pPr marL="539749" indent="-269875" lvl="1">
              <a:lnSpc>
                <a:spcPts val="4999"/>
              </a:lnSpc>
              <a:buFont typeface="Arial"/>
              <a:buChar char="•"/>
            </a:pPr>
            <a:r>
              <a:rPr lang="en-US" sz="2499">
                <a:solidFill>
                  <a:srgbClr val="FFFFFF"/>
                </a:solidFill>
                <a:latin typeface="Poppins Medium"/>
              </a:rPr>
              <a:t>Fleksibilnost</a:t>
            </a:r>
          </a:p>
        </p:txBody>
      </p:sp>
      <p:sp>
        <p:nvSpPr>
          <p:cNvPr name="TextBox 11" id="11"/>
          <p:cNvSpPr txBox="true"/>
          <p:nvPr/>
        </p:nvSpPr>
        <p:spPr>
          <a:xfrm rot="0">
            <a:off x="9117885" y="3311148"/>
            <a:ext cx="5716786" cy="3578225"/>
          </a:xfrm>
          <a:prstGeom prst="rect">
            <a:avLst/>
          </a:prstGeom>
        </p:spPr>
        <p:txBody>
          <a:bodyPr anchor="t" rtlCol="false" tIns="0" lIns="0" bIns="0" rIns="0">
            <a:spAutoFit/>
          </a:bodyPr>
          <a:lstStyle/>
          <a:p>
            <a:pPr>
              <a:lnSpc>
                <a:spcPts val="4200"/>
              </a:lnSpc>
            </a:pPr>
            <a:r>
              <a:rPr lang="en-US" sz="3000">
                <a:solidFill>
                  <a:srgbClr val="FFFFFF"/>
                </a:solidFill>
                <a:latin typeface="Poppins Medium"/>
              </a:rPr>
              <a:t>Klasna komponenta:</a:t>
            </a:r>
          </a:p>
          <a:p>
            <a:pPr marL="539749" indent="-269875" lvl="1">
              <a:lnSpc>
                <a:spcPts val="4999"/>
              </a:lnSpc>
              <a:buFont typeface="Arial"/>
              <a:buChar char="•"/>
            </a:pPr>
            <a:r>
              <a:rPr lang="en-US" sz="2499">
                <a:solidFill>
                  <a:srgbClr val="FFFFFF"/>
                </a:solidFill>
                <a:latin typeface="Poppins Medium"/>
              </a:rPr>
              <a:t>Životni ciklus metode</a:t>
            </a:r>
          </a:p>
          <a:p>
            <a:pPr marL="539749" indent="-269875" lvl="1">
              <a:lnSpc>
                <a:spcPts val="4999"/>
              </a:lnSpc>
              <a:buFont typeface="Arial"/>
              <a:buChar char="•"/>
            </a:pPr>
            <a:r>
              <a:rPr lang="en-US" sz="2499">
                <a:solidFill>
                  <a:srgbClr val="FFFFFF"/>
                </a:solidFill>
                <a:latin typeface="Poppins Medium"/>
              </a:rPr>
              <a:t>Legacy podrška</a:t>
            </a:r>
          </a:p>
          <a:p>
            <a:pPr marL="539749" indent="-269875" lvl="1">
              <a:lnSpc>
                <a:spcPts val="4999"/>
              </a:lnSpc>
              <a:buFont typeface="Arial"/>
              <a:buChar char="•"/>
            </a:pPr>
            <a:r>
              <a:rPr lang="en-US" sz="2499">
                <a:solidFill>
                  <a:srgbClr val="FFFFFF"/>
                </a:solidFill>
                <a:latin typeface="Poppins Medium"/>
              </a:rPr>
              <a:t>Ref-ovi</a:t>
            </a:r>
          </a:p>
          <a:p>
            <a:pPr marL="539749" indent="-269875" lvl="1">
              <a:lnSpc>
                <a:spcPts val="4999"/>
              </a:lnSpc>
              <a:buFont typeface="Arial"/>
              <a:buChar char="•"/>
            </a:pPr>
            <a:r>
              <a:rPr lang="en-US" sz="2499">
                <a:solidFill>
                  <a:srgbClr val="FFFFFF"/>
                </a:solidFill>
                <a:latin typeface="Poppins Medium"/>
              </a:rPr>
              <a:t>Više mogućnosti za optimizaciju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781050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Virtual DOM</a:t>
            </a:r>
          </a:p>
          <a:p>
            <a:pPr>
              <a:lnSpc>
                <a:spcPts val="3000"/>
              </a:lnSpc>
            </a:pPr>
          </a:p>
          <a:p>
            <a:pPr>
              <a:lnSpc>
                <a:spcPts val="3000"/>
              </a:lnSpc>
            </a:pPr>
            <a:r>
              <a:rPr lang="en-US" sz="2500">
                <a:solidFill>
                  <a:srgbClr val="FFFFFF"/>
                </a:solidFill>
                <a:latin typeface="Poppins Medium"/>
              </a:rPr>
              <a:t>Predstavlja koncept koji se koristi za poboljšanje efikasnosti i performansi ažuriranja korisničkog interfejsa. </a:t>
            </a:r>
          </a:p>
          <a:p>
            <a:pPr>
              <a:lnSpc>
                <a:spcPts val="3000"/>
              </a:lnSpc>
            </a:pPr>
          </a:p>
          <a:p>
            <a:pPr>
              <a:lnSpc>
                <a:spcPts val="3000"/>
              </a:lnSpc>
            </a:pPr>
            <a:r>
              <a:rPr lang="en-US" sz="2500">
                <a:solidFill>
                  <a:srgbClr val="FFFFFF"/>
                </a:solidFill>
                <a:latin typeface="Poppins Medium"/>
              </a:rPr>
              <a:t>Ovaj proces pomaže u minimizovanju stvarnih manipulacija DOM-a i optimizuje proces osvežavanja stranice.</a:t>
            </a:r>
          </a:p>
          <a:p>
            <a:pPr>
              <a:lnSpc>
                <a:spcPts val="3000"/>
              </a:lnSpc>
            </a:pPr>
          </a:p>
          <a:p>
            <a:pPr>
              <a:lnSpc>
                <a:spcPts val="3000"/>
              </a:lnSpc>
            </a:pPr>
            <a:r>
              <a:rPr lang="en-US" sz="2500">
                <a:solidFill>
                  <a:srgbClr val="FFFFFF"/>
                </a:solidFill>
                <a:latin typeface="Poppins Medium"/>
              </a:rPr>
              <a:t>Način funkcionisanja:</a:t>
            </a:r>
          </a:p>
          <a:p>
            <a:pPr marL="539751" indent="-269876" lvl="1">
              <a:lnSpc>
                <a:spcPts val="4050"/>
              </a:lnSpc>
              <a:buFont typeface="Arial"/>
              <a:buChar char="•"/>
            </a:pPr>
            <a:r>
              <a:rPr lang="en-US" sz="2500">
                <a:solidFill>
                  <a:srgbClr val="FFFFFF"/>
                </a:solidFill>
                <a:latin typeface="Poppins Medium"/>
              </a:rPr>
              <a:t> Promena stanja ili svojstva</a:t>
            </a:r>
          </a:p>
          <a:p>
            <a:pPr marL="539751" indent="-269876" lvl="1">
              <a:lnSpc>
                <a:spcPts val="4050"/>
              </a:lnSpc>
              <a:buFont typeface="Arial"/>
              <a:buChar char="•"/>
            </a:pPr>
            <a:r>
              <a:rPr lang="en-US" sz="2500">
                <a:solidFill>
                  <a:srgbClr val="FFFFFF"/>
                </a:solidFill>
                <a:latin typeface="Poppins Medium"/>
              </a:rPr>
              <a:t> Kreiranje Virtualnog DOM-a koji je kopija stvarnog, ali sa ažuriranjima</a:t>
            </a:r>
          </a:p>
          <a:p>
            <a:pPr marL="539751" indent="-269876" lvl="1">
              <a:lnSpc>
                <a:spcPts val="4050"/>
              </a:lnSpc>
              <a:buFont typeface="Arial"/>
              <a:buChar char="•"/>
            </a:pPr>
            <a:r>
              <a:rPr lang="en-US" sz="2500">
                <a:solidFill>
                  <a:srgbClr val="FFFFFF"/>
                </a:solidFill>
                <a:latin typeface="Poppins Medium"/>
              </a:rPr>
              <a:t> Upoređivanje starog Virtualnog DOM-a sa novim kako bi se našle razlike</a:t>
            </a:r>
          </a:p>
          <a:p>
            <a:pPr marL="539751" indent="-269876" lvl="1">
              <a:lnSpc>
                <a:spcPts val="4050"/>
              </a:lnSpc>
              <a:buFont typeface="Arial"/>
              <a:buChar char="•"/>
            </a:pPr>
            <a:r>
              <a:rPr lang="en-US" sz="2500">
                <a:solidFill>
                  <a:srgbClr val="FFFFFF"/>
                </a:solidFill>
                <a:latin typeface="Poppins Medium"/>
              </a:rPr>
              <a:t> Generisanje minimalnog skupa promena</a:t>
            </a:r>
          </a:p>
          <a:p>
            <a:pPr marL="539751" indent="-269876" lvl="1">
              <a:lnSpc>
                <a:spcPts val="4050"/>
              </a:lnSpc>
              <a:buFont typeface="Arial"/>
              <a:buChar char="•"/>
            </a:pPr>
            <a:r>
              <a:rPr lang="en-US" sz="2500">
                <a:solidFill>
                  <a:srgbClr val="FFFFFF"/>
                </a:solidFill>
                <a:latin typeface="Poppins Medium"/>
              </a:rPr>
              <a:t> Primena ovih promena na stvarni DOM</a:t>
            </a:r>
          </a:p>
          <a:p>
            <a:pPr>
              <a:lnSpc>
                <a:spcPts val="3000"/>
              </a:lnSpc>
            </a:pPr>
          </a:p>
          <a:p>
            <a:pPr>
              <a:lnSpc>
                <a:spcPts val="3000"/>
              </a:lnSpc>
            </a:pPr>
            <a:r>
              <a:rPr lang="en-US" sz="2500">
                <a:solidFill>
                  <a:srgbClr val="FFFFFF"/>
                </a:solidFill>
                <a:latin typeface="Poppins Medium"/>
              </a:rPr>
              <a:t>Dakle menjaju se samo oni delovi koji su neophodni za ažuriranje, dok drugi ostaju tu gde jesu i time se postiže veća efikasnost.</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3714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MaterialUI library</a:t>
            </a:r>
          </a:p>
          <a:p>
            <a:pPr>
              <a:lnSpc>
                <a:spcPts val="3000"/>
              </a:lnSpc>
            </a:pPr>
          </a:p>
          <a:p>
            <a:pPr>
              <a:lnSpc>
                <a:spcPts val="3000"/>
              </a:lnSpc>
            </a:pPr>
            <a:r>
              <a:rPr lang="en-US" sz="2500">
                <a:solidFill>
                  <a:srgbClr val="F5F6F7"/>
                </a:solidFill>
                <a:latin typeface="Poppins Medium"/>
              </a:rPr>
              <a:t>Za lepši i lakši razvoj komponenti u React-u može da se koristi biblioteka MaterialUI, koja je jedna od mnogih koje postoje. Ona već poseduje neke komponente koje su gotove i koje se mogu upotrebiti bilo gde u kodu.</a:t>
            </a:r>
          </a:p>
          <a:p>
            <a:pPr>
              <a:lnSpc>
                <a:spcPts val="3000"/>
              </a:lnSpc>
            </a:pPr>
          </a:p>
          <a:p>
            <a:pPr>
              <a:lnSpc>
                <a:spcPts val="3000"/>
              </a:lnSpc>
            </a:pPr>
            <a:r>
              <a:rPr lang="en-US" sz="2500">
                <a:solidFill>
                  <a:srgbClr val="F5F6F7"/>
                </a:solidFill>
                <a:latin typeface="Poppins Medium"/>
              </a:rPr>
              <a:t>Dobra stvar kod ovih komponenti jeste to što su reuse, a uz pomoć njih takođe može da se napravi druga reuse komponenta.</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74820" y="5143500"/>
            <a:ext cx="10938361" cy="4470460"/>
          </a:xfrm>
          <a:custGeom>
            <a:avLst/>
            <a:gdLst/>
            <a:ahLst/>
            <a:cxnLst/>
            <a:rect r="r" b="b" t="t" l="l"/>
            <a:pathLst>
              <a:path h="4470460" w="10938361">
                <a:moveTo>
                  <a:pt x="0" y="0"/>
                </a:moveTo>
                <a:lnTo>
                  <a:pt x="10938360" y="0"/>
                </a:lnTo>
                <a:lnTo>
                  <a:pt x="10938360" y="4470460"/>
                </a:lnTo>
                <a:lnTo>
                  <a:pt x="0" y="4470460"/>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4476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State</a:t>
            </a:r>
          </a:p>
          <a:p>
            <a:pPr>
              <a:lnSpc>
                <a:spcPts val="3000"/>
              </a:lnSpc>
            </a:pPr>
          </a:p>
          <a:p>
            <a:pPr>
              <a:lnSpc>
                <a:spcPts val="3000"/>
              </a:lnSpc>
            </a:pPr>
            <a:r>
              <a:rPr lang="en-US" sz="2500">
                <a:solidFill>
                  <a:srgbClr val="FFFFFF"/>
                </a:solidFill>
                <a:latin typeface="Poppins Medium"/>
              </a:rPr>
              <a:t>Stanje (state) predstavlja objekat koji sadrži informacije o trenutnom stanju komponente. </a:t>
            </a:r>
          </a:p>
          <a:p>
            <a:pPr>
              <a:lnSpc>
                <a:spcPts val="3000"/>
              </a:lnSpc>
            </a:pPr>
          </a:p>
          <a:p>
            <a:pPr>
              <a:lnSpc>
                <a:spcPts val="3000"/>
              </a:lnSpc>
            </a:pPr>
            <a:r>
              <a:rPr lang="en-US" sz="2500">
                <a:solidFill>
                  <a:srgbClr val="FFFFFF"/>
                </a:solidFill>
                <a:latin typeface="Poppins Medium"/>
              </a:rPr>
              <a:t>Svaka komponenta može da ima svoje stanje i ono može da se menja tokom vremena u odgovorim na korisničke akcije.</a:t>
            </a:r>
          </a:p>
          <a:p>
            <a:pPr>
              <a:lnSpc>
                <a:spcPts val="3000"/>
              </a:lnSpc>
            </a:pPr>
          </a:p>
          <a:p>
            <a:pPr>
              <a:lnSpc>
                <a:spcPts val="3000"/>
              </a:lnSpc>
            </a:pPr>
            <a:r>
              <a:rPr lang="en-US" sz="2500">
                <a:solidFill>
                  <a:srgbClr val="FFFFFF"/>
                </a:solidFill>
                <a:latin typeface="Poppins Medium"/>
              </a:rPr>
              <a:t>Stanje se često koristi za dinamičko renderovanje i praćenje promena na UI-u.</a:t>
            </a:r>
          </a:p>
          <a:p>
            <a:pPr>
              <a:lnSpc>
                <a:spcPts val="3000"/>
              </a:lnSpc>
            </a:pPr>
          </a:p>
          <a:p>
            <a:pPr>
              <a:lnSpc>
                <a:spcPts val="3000"/>
              </a:lnSpc>
            </a:pPr>
            <a:r>
              <a:rPr lang="en-US" sz="2500">
                <a:solidFill>
                  <a:srgbClr val="FFFFFF"/>
                </a:solidFill>
                <a:latin typeface="Poppins Medium"/>
              </a:rPr>
              <a:t>Stanje se inicijalizuje uz pomoć Hook-a </a:t>
            </a:r>
            <a:r>
              <a:rPr lang="en-US" sz="2500">
                <a:solidFill>
                  <a:srgbClr val="FF3A54"/>
                </a:solidFill>
                <a:latin typeface="Poppins Medium Bold"/>
              </a:rPr>
              <a:t>useState</a:t>
            </a:r>
            <a:r>
              <a:rPr lang="en-US" sz="2500">
                <a:solidFill>
                  <a:srgbClr val="FFFFFF"/>
                </a:solidFill>
                <a:latin typeface="Poppins Medium"/>
              </a:rPr>
              <a:t> za funkcionalne komponente.</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5980791"/>
            <a:ext cx="9043297" cy="1353934"/>
          </a:xfrm>
          <a:custGeom>
            <a:avLst/>
            <a:gdLst/>
            <a:ahLst/>
            <a:cxnLst/>
            <a:rect r="r" b="b" t="t" l="l"/>
            <a:pathLst>
              <a:path h="1353934" w="9043297">
                <a:moveTo>
                  <a:pt x="0" y="0"/>
                </a:moveTo>
                <a:lnTo>
                  <a:pt x="9043297" y="0"/>
                </a:lnTo>
                <a:lnTo>
                  <a:pt x="9043297" y="1353934"/>
                </a:lnTo>
                <a:lnTo>
                  <a:pt x="0" y="1353934"/>
                </a:lnTo>
                <a:lnTo>
                  <a:pt x="0" y="0"/>
                </a:lnTo>
                <a:close/>
              </a:path>
            </a:pathLst>
          </a:custGeom>
          <a:blipFill>
            <a:blip r:embed="rId5"/>
            <a:stretch>
              <a:fillRect l="0" t="0" r="-3171" b="0"/>
            </a:stretch>
          </a:blipFill>
        </p:spPr>
      </p:sp>
      <p:sp>
        <p:nvSpPr>
          <p:cNvPr name="Freeform 5" id="5"/>
          <p:cNvSpPr/>
          <p:nvPr/>
        </p:nvSpPr>
        <p:spPr>
          <a:xfrm flipH="false" flipV="false" rot="0">
            <a:off x="10258213" y="5895649"/>
            <a:ext cx="7355278" cy="2878152"/>
          </a:xfrm>
          <a:custGeom>
            <a:avLst/>
            <a:gdLst/>
            <a:ahLst/>
            <a:cxnLst/>
            <a:rect r="r" b="b" t="t" l="l"/>
            <a:pathLst>
              <a:path h="2878152" w="7355278">
                <a:moveTo>
                  <a:pt x="0" y="0"/>
                </a:moveTo>
                <a:lnTo>
                  <a:pt x="7355279" y="0"/>
                </a:lnTo>
                <a:lnTo>
                  <a:pt x="7355279" y="2878152"/>
                </a:lnTo>
                <a:lnTo>
                  <a:pt x="0" y="2878152"/>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38225" y="1028700"/>
            <a:ext cx="10053573" cy="6211797"/>
            <a:chOff x="0" y="0"/>
            <a:chExt cx="13404764" cy="8282396"/>
          </a:xfrm>
        </p:grpSpPr>
        <p:sp>
          <p:nvSpPr>
            <p:cNvPr name="TextBox 3" id="3"/>
            <p:cNvSpPr txBox="true"/>
            <p:nvPr/>
          </p:nvSpPr>
          <p:spPr>
            <a:xfrm rot="0">
              <a:off x="0" y="9525"/>
              <a:ext cx="13404764" cy="1400175"/>
            </a:xfrm>
            <a:prstGeom prst="rect">
              <a:avLst/>
            </a:prstGeom>
          </p:spPr>
          <p:txBody>
            <a:bodyPr anchor="t" rtlCol="false" tIns="0" lIns="0" bIns="0" rIns="0">
              <a:spAutoFit/>
            </a:bodyPr>
            <a:lstStyle/>
            <a:p>
              <a:pPr>
                <a:lnSpc>
                  <a:spcPts val="8399"/>
                </a:lnSpc>
              </a:pPr>
              <a:r>
                <a:rPr lang="en-US" sz="6999">
                  <a:solidFill>
                    <a:srgbClr val="1BE2E2"/>
                  </a:solidFill>
                  <a:latin typeface="Poppins Medium Bold"/>
                </a:rPr>
                <a:t>Uvod</a:t>
              </a:r>
            </a:p>
          </p:txBody>
        </p:sp>
        <p:sp>
          <p:nvSpPr>
            <p:cNvPr name="TextBox 4" id="4"/>
            <p:cNvSpPr txBox="true"/>
            <p:nvPr/>
          </p:nvSpPr>
          <p:spPr>
            <a:xfrm rot="0">
              <a:off x="0" y="2115488"/>
              <a:ext cx="13404764" cy="6166908"/>
            </a:xfrm>
            <a:prstGeom prst="rect">
              <a:avLst/>
            </a:prstGeom>
          </p:spPr>
          <p:txBody>
            <a:bodyPr anchor="t" rtlCol="false" tIns="0" lIns="0" bIns="0" rIns="0">
              <a:spAutoFit/>
            </a:bodyPr>
            <a:lstStyle/>
            <a:p>
              <a:pPr>
                <a:lnSpc>
                  <a:spcPts val="3724"/>
                </a:lnSpc>
              </a:pPr>
              <a:r>
                <a:rPr lang="en-US" sz="2499">
                  <a:solidFill>
                    <a:srgbClr val="FFFFFF"/>
                  </a:solidFill>
                  <a:latin typeface="Poppins Medium"/>
                </a:rPr>
                <a:t>React je JavaScript biblioteka i koristi se za izgradnju korisničkih interfesja.</a:t>
              </a:r>
            </a:p>
            <a:p>
              <a:pPr>
                <a:lnSpc>
                  <a:spcPts val="3724"/>
                </a:lnSpc>
              </a:pPr>
            </a:p>
            <a:p>
              <a:pPr>
                <a:lnSpc>
                  <a:spcPts val="3724"/>
                </a:lnSpc>
              </a:pPr>
              <a:r>
                <a:rPr lang="en-US" sz="2499">
                  <a:solidFill>
                    <a:srgbClr val="FFFFFF"/>
                  </a:solidFill>
                  <a:latin typeface="Poppins Medium"/>
                </a:rPr>
                <a:t>Razvijen je od strane Facebook-a.</a:t>
              </a:r>
            </a:p>
            <a:p>
              <a:pPr>
                <a:lnSpc>
                  <a:spcPts val="3724"/>
                </a:lnSpc>
              </a:pPr>
            </a:p>
            <a:p>
              <a:pPr>
                <a:lnSpc>
                  <a:spcPts val="3724"/>
                </a:lnSpc>
              </a:pPr>
              <a:r>
                <a:rPr lang="en-US" sz="2499">
                  <a:solidFill>
                    <a:srgbClr val="FFFFFF"/>
                  </a:solidFill>
                  <a:latin typeface="Poppins Medium"/>
                </a:rPr>
                <a:t>Postao je dosta popularan zbog svoje efikasnosti, modulanosti i fleksibilnosti.</a:t>
              </a:r>
            </a:p>
            <a:p>
              <a:pPr>
                <a:lnSpc>
                  <a:spcPts val="3724"/>
                </a:lnSpc>
              </a:pPr>
            </a:p>
            <a:p>
              <a:pPr>
                <a:lnSpc>
                  <a:spcPts val="3724"/>
                </a:lnSpc>
              </a:pPr>
              <a:r>
                <a:rPr lang="en-US" sz="2499">
                  <a:solidFill>
                    <a:srgbClr val="FFFFFF"/>
                  </a:solidFill>
                  <a:latin typeface="Poppins Medium"/>
                </a:rPr>
                <a:t>Glavni cilj ove prezentacije biće uvod u osnovne koncepte ove tehnologije, kao i nekih malo naprednijih stvari.</a:t>
              </a:r>
            </a:p>
          </p:txBody>
        </p:sp>
      </p:grpSp>
      <p:sp>
        <p:nvSpPr>
          <p:cNvPr name="Freeform 5" id="5"/>
          <p:cNvSpPr/>
          <p:nvPr/>
        </p:nvSpPr>
        <p:spPr>
          <a:xfrm flipH="false" flipV="false" rot="-10800000">
            <a:off x="-181669" y="6198213"/>
            <a:ext cx="4079969" cy="4102345"/>
          </a:xfrm>
          <a:custGeom>
            <a:avLst/>
            <a:gdLst/>
            <a:ahLst/>
            <a:cxnLst/>
            <a:rect r="r" b="b" t="t" l="l"/>
            <a:pathLst>
              <a:path h="4102345" w="4079969">
                <a:moveTo>
                  <a:pt x="0" y="0"/>
                </a:moveTo>
                <a:lnTo>
                  <a:pt x="4079969" y="0"/>
                </a:lnTo>
                <a:lnTo>
                  <a:pt x="4079969" y="4102346"/>
                </a:lnTo>
                <a:lnTo>
                  <a:pt x="0" y="41023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184008" cy="5354637"/>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Managing state</a:t>
            </a:r>
          </a:p>
          <a:p>
            <a:pPr>
              <a:lnSpc>
                <a:spcPts val="3000"/>
              </a:lnSpc>
            </a:pPr>
          </a:p>
          <a:p>
            <a:pPr>
              <a:lnSpc>
                <a:spcPts val="3000"/>
              </a:lnSpc>
            </a:pPr>
            <a:r>
              <a:rPr lang="en-US" sz="2500">
                <a:solidFill>
                  <a:srgbClr val="FFFFFF"/>
                </a:solidFill>
                <a:latin typeface="Poppins Medium"/>
              </a:rPr>
              <a:t>Ovaj pojam se ondosi na način kako će da se prati i upravlja stanjem neke komponente.</a:t>
            </a:r>
          </a:p>
          <a:p>
            <a:pPr>
              <a:lnSpc>
                <a:spcPts val="3000"/>
              </a:lnSpc>
            </a:pPr>
          </a:p>
          <a:p>
            <a:pPr>
              <a:lnSpc>
                <a:spcPts val="3000"/>
              </a:lnSpc>
            </a:pPr>
            <a:r>
              <a:rPr lang="en-US" sz="2500">
                <a:solidFill>
                  <a:srgbClr val="FFFFFF"/>
                </a:solidFill>
                <a:latin typeface="Poppins Medium"/>
              </a:rPr>
              <a:t>Omogućava bolje organizovanje koda, reaktivnost na korisničke akcije i olakšava održavanje.</a:t>
            </a:r>
          </a:p>
          <a:p>
            <a:pPr>
              <a:lnSpc>
                <a:spcPts val="3000"/>
              </a:lnSpc>
            </a:pPr>
          </a:p>
          <a:p>
            <a:pPr>
              <a:lnSpc>
                <a:spcPts val="3000"/>
              </a:lnSpc>
            </a:pPr>
            <a:r>
              <a:rPr lang="en-US" sz="2500">
                <a:solidFill>
                  <a:srgbClr val="FFFFFF"/>
                </a:solidFill>
                <a:latin typeface="Poppins Medium"/>
              </a:rPr>
              <a:t>Promenu i praćenje stanja možemo da izvršimo na više načina, a to su:</a:t>
            </a:r>
          </a:p>
          <a:p>
            <a:pPr marL="539751" indent="-269876" lvl="1">
              <a:lnSpc>
                <a:spcPts val="4175"/>
              </a:lnSpc>
              <a:buFont typeface="Arial"/>
              <a:buChar char="•"/>
            </a:pPr>
            <a:r>
              <a:rPr lang="en-US" sz="2500">
                <a:solidFill>
                  <a:srgbClr val="FFFFFF"/>
                </a:solidFill>
                <a:latin typeface="Poppins Medium"/>
              </a:rPr>
              <a:t>Poziv funkcije koja se dobija prilikom poziva useState hook-a</a:t>
            </a:r>
          </a:p>
          <a:p>
            <a:pPr marL="539751" indent="-269876" lvl="1">
              <a:lnSpc>
                <a:spcPts val="4175"/>
              </a:lnSpc>
              <a:buFont typeface="Arial"/>
              <a:buChar char="•"/>
            </a:pPr>
            <a:r>
              <a:rPr lang="en-US" sz="2500">
                <a:solidFill>
                  <a:srgbClr val="FFFFFF"/>
                </a:solidFill>
                <a:latin typeface="Poppins Medium"/>
              </a:rPr>
              <a:t>Prosleđivanje stanja deci kao props i promena unutar deteta</a:t>
            </a:r>
          </a:p>
          <a:p>
            <a:pPr marL="539751" indent="-269876" lvl="1">
              <a:lnSpc>
                <a:spcPts val="4175"/>
              </a:lnSpc>
              <a:buFont typeface="Arial"/>
              <a:buChar char="•"/>
            </a:pPr>
            <a:r>
              <a:rPr lang="en-US" sz="2500">
                <a:solidFill>
                  <a:srgbClr val="FFFFFF"/>
                </a:solidFill>
                <a:latin typeface="Poppins Medium"/>
              </a:rPr>
              <a:t>Kontekst za deljenje stanja između više komponenti</a:t>
            </a:r>
          </a:p>
          <a:p>
            <a:pPr marL="539751" indent="-269876" lvl="1">
              <a:lnSpc>
                <a:spcPts val="4175"/>
              </a:lnSpc>
              <a:buFont typeface="Arial"/>
              <a:buChar char="•"/>
            </a:pPr>
            <a:r>
              <a:rPr lang="en-US" sz="2500">
                <a:solidFill>
                  <a:srgbClr val="FFFFFF"/>
                </a:solidFill>
                <a:latin typeface="Poppins Medium"/>
              </a:rPr>
              <a:t>Redux za kompleksnije upravljanje stanjem u aplikaciji</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31645" y="6347542"/>
            <a:ext cx="3227655" cy="2910758"/>
          </a:xfrm>
          <a:custGeom>
            <a:avLst/>
            <a:gdLst/>
            <a:ahLst/>
            <a:cxnLst/>
            <a:rect r="r" b="b" t="t" l="l"/>
            <a:pathLst>
              <a:path h="2910758" w="3227655">
                <a:moveTo>
                  <a:pt x="0" y="0"/>
                </a:moveTo>
                <a:lnTo>
                  <a:pt x="3227655" y="0"/>
                </a:lnTo>
                <a:lnTo>
                  <a:pt x="3227655" y="2910758"/>
                </a:lnTo>
                <a:lnTo>
                  <a:pt x="0" y="29107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2190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Data props</a:t>
            </a:r>
          </a:p>
          <a:p>
            <a:pPr>
              <a:lnSpc>
                <a:spcPts val="3000"/>
              </a:lnSpc>
            </a:pPr>
          </a:p>
          <a:p>
            <a:pPr>
              <a:lnSpc>
                <a:spcPts val="3000"/>
              </a:lnSpc>
            </a:pPr>
            <a:r>
              <a:rPr lang="en-US" sz="2500">
                <a:solidFill>
                  <a:srgbClr val="FFFFFF"/>
                </a:solidFill>
                <a:latin typeface="Poppins Medium"/>
              </a:rPr>
              <a:t>Kako bi deca mogla da znaju za stanje roditelja i na neki način uticali uvedeno je svojstvo (prop). Uz pomoć njij se roditeljski podaci prenose deci.</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5106889"/>
            <a:ext cx="8115300" cy="2645907"/>
          </a:xfrm>
          <a:custGeom>
            <a:avLst/>
            <a:gdLst/>
            <a:ahLst/>
            <a:cxnLst/>
            <a:rect r="r" b="b" t="t" l="l"/>
            <a:pathLst>
              <a:path h="2645907" w="8115300">
                <a:moveTo>
                  <a:pt x="0" y="0"/>
                </a:moveTo>
                <a:lnTo>
                  <a:pt x="8115300" y="0"/>
                </a:lnTo>
                <a:lnTo>
                  <a:pt x="8115300" y="2645907"/>
                </a:lnTo>
                <a:lnTo>
                  <a:pt x="0" y="2645907"/>
                </a:lnTo>
                <a:lnTo>
                  <a:pt x="0" y="0"/>
                </a:lnTo>
                <a:close/>
              </a:path>
            </a:pathLst>
          </a:custGeom>
          <a:blipFill>
            <a:blip r:embed="rId5"/>
            <a:stretch>
              <a:fillRect l="0" t="0" r="0" b="0"/>
            </a:stretch>
          </a:blipFill>
        </p:spPr>
      </p:sp>
      <p:sp>
        <p:nvSpPr>
          <p:cNvPr name="Freeform 5" id="5"/>
          <p:cNvSpPr/>
          <p:nvPr/>
        </p:nvSpPr>
        <p:spPr>
          <a:xfrm flipH="false" flipV="false" rot="0">
            <a:off x="9352985" y="3664902"/>
            <a:ext cx="8443913" cy="5529882"/>
          </a:xfrm>
          <a:custGeom>
            <a:avLst/>
            <a:gdLst/>
            <a:ahLst/>
            <a:cxnLst/>
            <a:rect r="r" b="b" t="t" l="l"/>
            <a:pathLst>
              <a:path h="5529882" w="8443913">
                <a:moveTo>
                  <a:pt x="0" y="0"/>
                </a:moveTo>
                <a:lnTo>
                  <a:pt x="8443913" y="0"/>
                </a:lnTo>
                <a:lnTo>
                  <a:pt x="8443913" y="5529882"/>
                </a:lnTo>
                <a:lnTo>
                  <a:pt x="0" y="5529882"/>
                </a:lnTo>
                <a:lnTo>
                  <a:pt x="0" y="0"/>
                </a:lnTo>
                <a:close/>
              </a:path>
            </a:pathLst>
          </a:custGeom>
          <a:blipFill>
            <a:blip r:embed="rId6"/>
            <a:stretch>
              <a:fillRect l="0" t="0" r="0" b="0"/>
            </a:stretch>
          </a:blipFill>
        </p:spPr>
      </p:sp>
      <p:sp>
        <p:nvSpPr>
          <p:cNvPr name="AutoShape 6" id="6"/>
          <p:cNvSpPr/>
          <p:nvPr/>
        </p:nvSpPr>
        <p:spPr>
          <a:xfrm>
            <a:off x="9947270" y="4366142"/>
            <a:ext cx="1646911" cy="0"/>
          </a:xfrm>
          <a:prstGeom prst="line">
            <a:avLst/>
          </a:prstGeom>
          <a:ln cap="flat" w="114300">
            <a:solidFill>
              <a:srgbClr val="FF3A54"/>
            </a:solidFill>
            <a:prstDash val="solid"/>
            <a:headEnd type="none" len="sm" w="sm"/>
            <a:tailEnd type="none" len="sm" w="sm"/>
          </a:ln>
        </p:spPr>
      </p:sp>
      <p:sp>
        <p:nvSpPr>
          <p:cNvPr name="AutoShape 7" id="7"/>
          <p:cNvSpPr/>
          <p:nvPr/>
        </p:nvSpPr>
        <p:spPr>
          <a:xfrm>
            <a:off x="9947270" y="8198037"/>
            <a:ext cx="2476229" cy="0"/>
          </a:xfrm>
          <a:prstGeom prst="line">
            <a:avLst/>
          </a:prstGeom>
          <a:ln cap="flat" w="114300">
            <a:solidFill>
              <a:srgbClr val="FF3A54"/>
            </a:solidFill>
            <a:prstDash val="solid"/>
            <a:headEnd type="none" len="sm" w="sm"/>
            <a:tailEnd type="none" len="sm" w="sm"/>
          </a:ln>
        </p:spPr>
      </p:sp>
      <p:sp>
        <p:nvSpPr>
          <p:cNvPr name="AutoShape 8" id="8"/>
          <p:cNvSpPr/>
          <p:nvPr/>
        </p:nvSpPr>
        <p:spPr>
          <a:xfrm flipV="true">
            <a:off x="1554656" y="6832155"/>
            <a:ext cx="4399822" cy="0"/>
          </a:xfrm>
          <a:prstGeom prst="line">
            <a:avLst/>
          </a:prstGeom>
          <a:ln cap="flat" w="114300">
            <a:solidFill>
              <a:srgbClr val="FF3A54"/>
            </a:solidFill>
            <a:prstDash val="solid"/>
            <a:headEnd type="none" len="sm" w="sm"/>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3333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Function Props</a:t>
            </a:r>
          </a:p>
          <a:p>
            <a:pPr>
              <a:lnSpc>
                <a:spcPts val="3000"/>
              </a:lnSpc>
            </a:pPr>
          </a:p>
          <a:p>
            <a:pPr>
              <a:lnSpc>
                <a:spcPts val="3000"/>
              </a:lnSpc>
            </a:pPr>
            <a:r>
              <a:rPr lang="en-US" sz="2500">
                <a:solidFill>
                  <a:srgbClr val="FFFFFF"/>
                </a:solidFill>
                <a:latin typeface="Poppins Medium"/>
              </a:rPr>
              <a:t>Ovo je drugi tip svojstava koje mogu da se proslede od roditelja ka deci. Njih predstavljaju funkcije.</a:t>
            </a:r>
          </a:p>
          <a:p>
            <a:pPr>
              <a:lnSpc>
                <a:spcPts val="3000"/>
              </a:lnSpc>
            </a:pPr>
          </a:p>
          <a:p>
            <a:pPr>
              <a:lnSpc>
                <a:spcPts val="3000"/>
              </a:lnSpc>
            </a:pPr>
            <a:r>
              <a:rPr lang="en-US" sz="2500">
                <a:solidFill>
                  <a:srgbClr val="FFFFFF"/>
                </a:solidFill>
                <a:latin typeface="Poppins Medium"/>
              </a:rPr>
              <a:t>Ove funkcije mogu da budu funkcije koje su se dobile pozivom hook-a useState i služe za menjanje stanja roditelja.</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5417832"/>
            <a:ext cx="8115300" cy="2645907"/>
          </a:xfrm>
          <a:custGeom>
            <a:avLst/>
            <a:gdLst/>
            <a:ahLst/>
            <a:cxnLst/>
            <a:rect r="r" b="b" t="t" l="l"/>
            <a:pathLst>
              <a:path h="2645907" w="8115300">
                <a:moveTo>
                  <a:pt x="0" y="0"/>
                </a:moveTo>
                <a:lnTo>
                  <a:pt x="8115300" y="0"/>
                </a:lnTo>
                <a:lnTo>
                  <a:pt x="8115300" y="2645908"/>
                </a:lnTo>
                <a:lnTo>
                  <a:pt x="0" y="2645908"/>
                </a:lnTo>
                <a:lnTo>
                  <a:pt x="0" y="0"/>
                </a:lnTo>
                <a:close/>
              </a:path>
            </a:pathLst>
          </a:custGeom>
          <a:blipFill>
            <a:blip r:embed="rId5"/>
            <a:stretch>
              <a:fillRect l="0" t="0" r="0" b="0"/>
            </a:stretch>
          </a:blipFill>
        </p:spPr>
      </p:sp>
      <p:sp>
        <p:nvSpPr>
          <p:cNvPr name="Freeform 5" id="5"/>
          <p:cNvSpPr/>
          <p:nvPr/>
        </p:nvSpPr>
        <p:spPr>
          <a:xfrm flipH="false" flipV="false" rot="0">
            <a:off x="9327073" y="4371975"/>
            <a:ext cx="8443913" cy="5529882"/>
          </a:xfrm>
          <a:custGeom>
            <a:avLst/>
            <a:gdLst/>
            <a:ahLst/>
            <a:cxnLst/>
            <a:rect r="r" b="b" t="t" l="l"/>
            <a:pathLst>
              <a:path h="5529882" w="8443913">
                <a:moveTo>
                  <a:pt x="0" y="0"/>
                </a:moveTo>
                <a:lnTo>
                  <a:pt x="8443913" y="0"/>
                </a:lnTo>
                <a:lnTo>
                  <a:pt x="8443913" y="5529882"/>
                </a:lnTo>
                <a:lnTo>
                  <a:pt x="0" y="5529882"/>
                </a:lnTo>
                <a:lnTo>
                  <a:pt x="0" y="0"/>
                </a:lnTo>
                <a:close/>
              </a:path>
            </a:pathLst>
          </a:custGeom>
          <a:blipFill>
            <a:blip r:embed="rId6"/>
            <a:stretch>
              <a:fillRect l="0" t="0" r="0" b="0"/>
            </a:stretch>
          </a:blipFill>
        </p:spPr>
      </p:sp>
      <p:sp>
        <p:nvSpPr>
          <p:cNvPr name="AutoShape 6" id="6"/>
          <p:cNvSpPr/>
          <p:nvPr/>
        </p:nvSpPr>
        <p:spPr>
          <a:xfrm>
            <a:off x="9921358" y="5073215"/>
            <a:ext cx="1646911" cy="0"/>
          </a:xfrm>
          <a:prstGeom prst="line">
            <a:avLst/>
          </a:prstGeom>
          <a:ln cap="flat" w="114300">
            <a:solidFill>
              <a:srgbClr val="FF3A54"/>
            </a:solidFill>
            <a:prstDash val="solid"/>
            <a:headEnd type="none" len="sm" w="sm"/>
            <a:tailEnd type="none" len="sm" w="sm"/>
          </a:ln>
        </p:spPr>
      </p:sp>
      <p:sp>
        <p:nvSpPr>
          <p:cNvPr name="AutoShape 7" id="7"/>
          <p:cNvSpPr/>
          <p:nvPr/>
        </p:nvSpPr>
        <p:spPr>
          <a:xfrm>
            <a:off x="9921358" y="8905111"/>
            <a:ext cx="2476229" cy="0"/>
          </a:xfrm>
          <a:prstGeom prst="line">
            <a:avLst/>
          </a:prstGeom>
          <a:ln cap="flat" w="114300">
            <a:solidFill>
              <a:srgbClr val="FF3A54"/>
            </a:solidFill>
            <a:prstDash val="solid"/>
            <a:headEnd type="none" len="sm" w="sm"/>
            <a:tailEnd type="none" len="sm" w="sm"/>
          </a:ln>
        </p:spPr>
      </p:sp>
      <p:sp>
        <p:nvSpPr>
          <p:cNvPr name="AutoShape 8" id="8"/>
          <p:cNvSpPr/>
          <p:nvPr/>
        </p:nvSpPr>
        <p:spPr>
          <a:xfrm>
            <a:off x="1496906" y="7583602"/>
            <a:ext cx="6570997" cy="0"/>
          </a:xfrm>
          <a:prstGeom prst="line">
            <a:avLst/>
          </a:prstGeom>
          <a:ln cap="flat" w="114300">
            <a:solidFill>
              <a:srgbClr val="FF3A54"/>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1428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State vs Prop</a:t>
            </a:r>
          </a:p>
          <a:p>
            <a:pPr>
              <a:lnSpc>
                <a:spcPts val="3000"/>
              </a:lnSpc>
            </a:pP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005503" y="2408954"/>
            <a:ext cx="5152109" cy="3514719"/>
            <a:chOff x="0" y="0"/>
            <a:chExt cx="1356934" cy="925687"/>
          </a:xfrm>
        </p:grpSpPr>
        <p:sp>
          <p:nvSpPr>
            <p:cNvPr name="Freeform 5" id="5"/>
            <p:cNvSpPr/>
            <p:nvPr/>
          </p:nvSpPr>
          <p:spPr>
            <a:xfrm flipH="false" flipV="false" rot="0">
              <a:off x="0" y="0"/>
              <a:ext cx="1356934" cy="925687"/>
            </a:xfrm>
            <a:custGeom>
              <a:avLst/>
              <a:gdLst/>
              <a:ahLst/>
              <a:cxnLst/>
              <a:rect r="r" b="b" t="t" l="l"/>
              <a:pathLst>
                <a:path h="925687" w="1356934">
                  <a:moveTo>
                    <a:pt x="76636" y="0"/>
                  </a:moveTo>
                  <a:lnTo>
                    <a:pt x="1280298" y="0"/>
                  </a:lnTo>
                  <a:cubicBezTo>
                    <a:pt x="1322623" y="0"/>
                    <a:pt x="1356934" y="34311"/>
                    <a:pt x="1356934" y="76636"/>
                  </a:cubicBezTo>
                  <a:lnTo>
                    <a:pt x="1356934" y="849051"/>
                  </a:lnTo>
                  <a:cubicBezTo>
                    <a:pt x="1356934" y="869376"/>
                    <a:pt x="1348860" y="888869"/>
                    <a:pt x="1334488" y="903241"/>
                  </a:cubicBezTo>
                  <a:cubicBezTo>
                    <a:pt x="1320116" y="917613"/>
                    <a:pt x="1300623" y="925687"/>
                    <a:pt x="1280298" y="925687"/>
                  </a:cubicBezTo>
                  <a:lnTo>
                    <a:pt x="76636" y="925687"/>
                  </a:lnTo>
                  <a:cubicBezTo>
                    <a:pt x="34311" y="925687"/>
                    <a:pt x="0" y="891376"/>
                    <a:pt x="0" y="849051"/>
                  </a:cubicBezTo>
                  <a:lnTo>
                    <a:pt x="0" y="76636"/>
                  </a:lnTo>
                  <a:cubicBezTo>
                    <a:pt x="0" y="56311"/>
                    <a:pt x="8074" y="36818"/>
                    <a:pt x="22446" y="22446"/>
                  </a:cubicBezTo>
                  <a:cubicBezTo>
                    <a:pt x="36818" y="8074"/>
                    <a:pt x="56311" y="0"/>
                    <a:pt x="76636" y="0"/>
                  </a:cubicBezTo>
                  <a:close/>
                </a:path>
              </a:pathLst>
            </a:custGeom>
            <a:solidFill>
              <a:srgbClr val="0F2649"/>
            </a:solidFill>
          </p:spPr>
        </p:sp>
        <p:sp>
          <p:nvSpPr>
            <p:cNvPr name="TextBox 6" id="6"/>
            <p:cNvSpPr txBox="true"/>
            <p:nvPr/>
          </p:nvSpPr>
          <p:spPr>
            <a:xfrm>
              <a:off x="0" y="-190500"/>
              <a:ext cx="1356934" cy="1116187"/>
            </a:xfrm>
            <a:prstGeom prst="rect">
              <a:avLst/>
            </a:prstGeom>
          </p:spPr>
          <p:txBody>
            <a:bodyPr anchor="ctr" rtlCol="false" tIns="50800" lIns="50800" bIns="50800" rIns="50800"/>
            <a:lstStyle/>
            <a:p>
              <a:pPr algn="ctr">
                <a:lnSpc>
                  <a:spcPts val="4999"/>
                </a:lnSpc>
              </a:pPr>
            </a:p>
          </p:txBody>
        </p:sp>
      </p:grpSp>
      <p:sp>
        <p:nvSpPr>
          <p:cNvPr name="TextBox 7" id="7"/>
          <p:cNvSpPr txBox="true"/>
          <p:nvPr/>
        </p:nvSpPr>
        <p:spPr>
          <a:xfrm rot="0">
            <a:off x="2368473" y="2517171"/>
            <a:ext cx="4494757" cy="2320925"/>
          </a:xfrm>
          <a:prstGeom prst="rect">
            <a:avLst/>
          </a:prstGeom>
        </p:spPr>
        <p:txBody>
          <a:bodyPr anchor="t" rtlCol="false" tIns="0" lIns="0" bIns="0" rIns="0">
            <a:spAutoFit/>
          </a:bodyPr>
          <a:lstStyle/>
          <a:p>
            <a:pPr>
              <a:lnSpc>
                <a:spcPts val="4200"/>
              </a:lnSpc>
            </a:pPr>
            <a:r>
              <a:rPr lang="en-US" sz="3000">
                <a:solidFill>
                  <a:srgbClr val="FFFFFF"/>
                </a:solidFill>
                <a:latin typeface="Poppins Medium"/>
              </a:rPr>
              <a:t>State prednosti :</a:t>
            </a:r>
          </a:p>
          <a:p>
            <a:pPr marL="539749" indent="-269875" lvl="1">
              <a:lnSpc>
                <a:spcPts val="4999"/>
              </a:lnSpc>
              <a:buFont typeface="Arial"/>
              <a:buChar char="•"/>
            </a:pPr>
            <a:r>
              <a:rPr lang="en-US" sz="2499">
                <a:solidFill>
                  <a:srgbClr val="FFFFFF"/>
                </a:solidFill>
                <a:latin typeface="Poppins Medium"/>
              </a:rPr>
              <a:t>Dinamičko ažuriranje</a:t>
            </a:r>
          </a:p>
          <a:p>
            <a:pPr marL="539749" indent="-269875" lvl="1">
              <a:lnSpc>
                <a:spcPts val="4999"/>
              </a:lnSpc>
              <a:buFont typeface="Arial"/>
              <a:buChar char="•"/>
            </a:pPr>
            <a:r>
              <a:rPr lang="en-US" sz="2499">
                <a:solidFill>
                  <a:srgbClr val="FFFFFF"/>
                </a:solidFill>
                <a:latin typeface="Poppins Medium"/>
              </a:rPr>
              <a:t>Lokalno stanje</a:t>
            </a:r>
          </a:p>
          <a:p>
            <a:pPr marL="539749" indent="-269875" lvl="1">
              <a:lnSpc>
                <a:spcPts val="4999"/>
              </a:lnSpc>
              <a:buFont typeface="Arial"/>
              <a:buChar char="•"/>
            </a:pPr>
            <a:r>
              <a:rPr lang="en-US" sz="2499">
                <a:solidFill>
                  <a:srgbClr val="FFFFFF"/>
                </a:solidFill>
                <a:latin typeface="Poppins Medium"/>
              </a:rPr>
              <a:t>Održavanje podataka</a:t>
            </a:r>
          </a:p>
        </p:txBody>
      </p:sp>
      <p:grpSp>
        <p:nvGrpSpPr>
          <p:cNvPr name="Group 8" id="8"/>
          <p:cNvGrpSpPr/>
          <p:nvPr/>
        </p:nvGrpSpPr>
        <p:grpSpPr>
          <a:xfrm rot="0">
            <a:off x="2005503" y="6228892"/>
            <a:ext cx="5152109" cy="3426466"/>
            <a:chOff x="0" y="0"/>
            <a:chExt cx="1356934" cy="902444"/>
          </a:xfrm>
        </p:grpSpPr>
        <p:sp>
          <p:nvSpPr>
            <p:cNvPr name="Freeform 9" id="9"/>
            <p:cNvSpPr/>
            <p:nvPr/>
          </p:nvSpPr>
          <p:spPr>
            <a:xfrm flipH="false" flipV="false" rot="0">
              <a:off x="0" y="0"/>
              <a:ext cx="1356934" cy="902444"/>
            </a:xfrm>
            <a:custGeom>
              <a:avLst/>
              <a:gdLst/>
              <a:ahLst/>
              <a:cxnLst/>
              <a:rect r="r" b="b" t="t" l="l"/>
              <a:pathLst>
                <a:path h="902444" w="1356934">
                  <a:moveTo>
                    <a:pt x="76636" y="0"/>
                  </a:moveTo>
                  <a:lnTo>
                    <a:pt x="1280298" y="0"/>
                  </a:lnTo>
                  <a:cubicBezTo>
                    <a:pt x="1322623" y="0"/>
                    <a:pt x="1356934" y="34311"/>
                    <a:pt x="1356934" y="76636"/>
                  </a:cubicBezTo>
                  <a:lnTo>
                    <a:pt x="1356934" y="825808"/>
                  </a:lnTo>
                  <a:cubicBezTo>
                    <a:pt x="1356934" y="846133"/>
                    <a:pt x="1348860" y="865626"/>
                    <a:pt x="1334488" y="879998"/>
                  </a:cubicBezTo>
                  <a:cubicBezTo>
                    <a:pt x="1320116" y="894370"/>
                    <a:pt x="1300623" y="902444"/>
                    <a:pt x="1280298" y="902444"/>
                  </a:cubicBezTo>
                  <a:lnTo>
                    <a:pt x="76636" y="902444"/>
                  </a:lnTo>
                  <a:cubicBezTo>
                    <a:pt x="56311" y="902444"/>
                    <a:pt x="36818" y="894370"/>
                    <a:pt x="22446" y="879998"/>
                  </a:cubicBezTo>
                  <a:cubicBezTo>
                    <a:pt x="8074" y="865626"/>
                    <a:pt x="0" y="846133"/>
                    <a:pt x="0" y="825808"/>
                  </a:cubicBezTo>
                  <a:lnTo>
                    <a:pt x="0" y="76636"/>
                  </a:lnTo>
                  <a:cubicBezTo>
                    <a:pt x="0" y="56311"/>
                    <a:pt x="8074" y="36818"/>
                    <a:pt x="22446" y="22446"/>
                  </a:cubicBezTo>
                  <a:cubicBezTo>
                    <a:pt x="36818" y="8074"/>
                    <a:pt x="56311" y="0"/>
                    <a:pt x="76636" y="0"/>
                  </a:cubicBezTo>
                  <a:close/>
                </a:path>
              </a:pathLst>
            </a:custGeom>
            <a:solidFill>
              <a:srgbClr val="0F2649"/>
            </a:solidFill>
          </p:spPr>
        </p:sp>
        <p:sp>
          <p:nvSpPr>
            <p:cNvPr name="TextBox 10" id="10"/>
            <p:cNvSpPr txBox="true"/>
            <p:nvPr/>
          </p:nvSpPr>
          <p:spPr>
            <a:xfrm>
              <a:off x="0" y="-190500"/>
              <a:ext cx="1356934" cy="1092944"/>
            </a:xfrm>
            <a:prstGeom prst="rect">
              <a:avLst/>
            </a:prstGeom>
          </p:spPr>
          <p:txBody>
            <a:bodyPr anchor="ctr" rtlCol="false" tIns="50800" lIns="50800" bIns="50800" rIns="50800"/>
            <a:lstStyle/>
            <a:p>
              <a:pPr algn="ctr">
                <a:lnSpc>
                  <a:spcPts val="4999"/>
                </a:lnSpc>
              </a:pPr>
            </a:p>
          </p:txBody>
        </p:sp>
      </p:grpSp>
      <p:sp>
        <p:nvSpPr>
          <p:cNvPr name="TextBox 11" id="11"/>
          <p:cNvSpPr txBox="true"/>
          <p:nvPr/>
        </p:nvSpPr>
        <p:spPr>
          <a:xfrm rot="0">
            <a:off x="2368473" y="6337108"/>
            <a:ext cx="4494757" cy="2949575"/>
          </a:xfrm>
          <a:prstGeom prst="rect">
            <a:avLst/>
          </a:prstGeom>
        </p:spPr>
        <p:txBody>
          <a:bodyPr anchor="t" rtlCol="false" tIns="0" lIns="0" bIns="0" rIns="0">
            <a:spAutoFit/>
          </a:bodyPr>
          <a:lstStyle/>
          <a:p>
            <a:pPr>
              <a:lnSpc>
                <a:spcPts val="4200"/>
              </a:lnSpc>
            </a:pPr>
            <a:r>
              <a:rPr lang="en-US" sz="3000">
                <a:solidFill>
                  <a:srgbClr val="FFFFFF"/>
                </a:solidFill>
                <a:latin typeface="Poppins Medium"/>
              </a:rPr>
              <a:t>State mane:</a:t>
            </a:r>
          </a:p>
          <a:p>
            <a:pPr marL="539749" indent="-269875" lvl="1">
              <a:lnSpc>
                <a:spcPts val="4999"/>
              </a:lnSpc>
              <a:buFont typeface="Arial"/>
              <a:buChar char="•"/>
            </a:pPr>
            <a:r>
              <a:rPr lang="en-US" sz="2499">
                <a:solidFill>
                  <a:srgbClr val="FFFFFF"/>
                </a:solidFill>
                <a:latin typeface="Poppins Medium"/>
              </a:rPr>
              <a:t>Nije deljen između komponenti</a:t>
            </a:r>
          </a:p>
          <a:p>
            <a:pPr marL="539749" indent="-269875" lvl="1">
              <a:lnSpc>
                <a:spcPts val="4999"/>
              </a:lnSpc>
              <a:buFont typeface="Arial"/>
              <a:buChar char="•"/>
            </a:pPr>
            <a:r>
              <a:rPr lang="en-US" sz="2499">
                <a:solidFill>
                  <a:srgbClr val="FFFFFF"/>
                </a:solidFill>
                <a:latin typeface="Poppins Medium"/>
              </a:rPr>
              <a:t>Kompleksno upravljanje stanjem</a:t>
            </a:r>
          </a:p>
        </p:txBody>
      </p:sp>
      <p:grpSp>
        <p:nvGrpSpPr>
          <p:cNvPr name="Group 12" id="12"/>
          <p:cNvGrpSpPr/>
          <p:nvPr/>
        </p:nvGrpSpPr>
        <p:grpSpPr>
          <a:xfrm rot="0">
            <a:off x="9306714" y="2237231"/>
            <a:ext cx="5250237" cy="3686442"/>
            <a:chOff x="0" y="0"/>
            <a:chExt cx="1382778" cy="970915"/>
          </a:xfrm>
        </p:grpSpPr>
        <p:sp>
          <p:nvSpPr>
            <p:cNvPr name="Freeform 13" id="13"/>
            <p:cNvSpPr/>
            <p:nvPr/>
          </p:nvSpPr>
          <p:spPr>
            <a:xfrm flipH="false" flipV="false" rot="0">
              <a:off x="0" y="0"/>
              <a:ext cx="1382778" cy="970915"/>
            </a:xfrm>
            <a:custGeom>
              <a:avLst/>
              <a:gdLst/>
              <a:ahLst/>
              <a:cxnLst/>
              <a:rect r="r" b="b" t="t" l="l"/>
              <a:pathLst>
                <a:path h="970915" w="1382778">
                  <a:moveTo>
                    <a:pt x="75204" y="0"/>
                  </a:moveTo>
                  <a:lnTo>
                    <a:pt x="1307575" y="0"/>
                  </a:lnTo>
                  <a:cubicBezTo>
                    <a:pt x="1327520" y="0"/>
                    <a:pt x="1346648" y="7923"/>
                    <a:pt x="1360752" y="22027"/>
                  </a:cubicBezTo>
                  <a:cubicBezTo>
                    <a:pt x="1374855" y="36130"/>
                    <a:pt x="1382778" y="55259"/>
                    <a:pt x="1382778" y="75204"/>
                  </a:cubicBezTo>
                  <a:lnTo>
                    <a:pt x="1382778" y="895711"/>
                  </a:lnTo>
                  <a:cubicBezTo>
                    <a:pt x="1382778" y="937245"/>
                    <a:pt x="1349108" y="970915"/>
                    <a:pt x="1307575" y="970915"/>
                  </a:cubicBezTo>
                  <a:lnTo>
                    <a:pt x="75204" y="970915"/>
                  </a:lnTo>
                  <a:cubicBezTo>
                    <a:pt x="33670" y="970915"/>
                    <a:pt x="0" y="937245"/>
                    <a:pt x="0" y="895711"/>
                  </a:cubicBezTo>
                  <a:lnTo>
                    <a:pt x="0" y="75204"/>
                  </a:lnTo>
                  <a:cubicBezTo>
                    <a:pt x="0" y="33670"/>
                    <a:pt x="33670" y="0"/>
                    <a:pt x="75204" y="0"/>
                  </a:cubicBezTo>
                  <a:close/>
                </a:path>
              </a:pathLst>
            </a:custGeom>
            <a:solidFill>
              <a:srgbClr val="0F2649"/>
            </a:solidFill>
          </p:spPr>
        </p:sp>
        <p:sp>
          <p:nvSpPr>
            <p:cNvPr name="TextBox 14" id="14"/>
            <p:cNvSpPr txBox="true"/>
            <p:nvPr/>
          </p:nvSpPr>
          <p:spPr>
            <a:xfrm>
              <a:off x="0" y="-190500"/>
              <a:ext cx="1382778" cy="1161415"/>
            </a:xfrm>
            <a:prstGeom prst="rect">
              <a:avLst/>
            </a:prstGeom>
          </p:spPr>
          <p:txBody>
            <a:bodyPr anchor="ctr" rtlCol="false" tIns="50800" lIns="50800" bIns="50800" rIns="50800"/>
            <a:lstStyle/>
            <a:p>
              <a:pPr algn="ctr">
                <a:lnSpc>
                  <a:spcPts val="4999"/>
                </a:lnSpc>
              </a:pPr>
            </a:p>
          </p:txBody>
        </p:sp>
      </p:grpSp>
      <p:sp>
        <p:nvSpPr>
          <p:cNvPr name="TextBox 15" id="15"/>
          <p:cNvSpPr txBox="true"/>
          <p:nvPr/>
        </p:nvSpPr>
        <p:spPr>
          <a:xfrm rot="0">
            <a:off x="9669684" y="2345448"/>
            <a:ext cx="4789139" cy="3578225"/>
          </a:xfrm>
          <a:prstGeom prst="rect">
            <a:avLst/>
          </a:prstGeom>
        </p:spPr>
        <p:txBody>
          <a:bodyPr anchor="t" rtlCol="false" tIns="0" lIns="0" bIns="0" rIns="0">
            <a:spAutoFit/>
          </a:bodyPr>
          <a:lstStyle/>
          <a:p>
            <a:pPr>
              <a:lnSpc>
                <a:spcPts val="4200"/>
              </a:lnSpc>
            </a:pPr>
            <a:r>
              <a:rPr lang="en-US" sz="3000">
                <a:solidFill>
                  <a:srgbClr val="FFFFFF"/>
                </a:solidFill>
                <a:latin typeface="Poppins Medium"/>
              </a:rPr>
              <a:t>Prop prednosti :</a:t>
            </a:r>
          </a:p>
          <a:p>
            <a:pPr marL="539749" indent="-269875" lvl="1">
              <a:lnSpc>
                <a:spcPts val="4999"/>
              </a:lnSpc>
              <a:buFont typeface="Arial"/>
              <a:buChar char="•"/>
            </a:pPr>
            <a:r>
              <a:rPr lang="en-US" sz="2499">
                <a:solidFill>
                  <a:srgbClr val="FFFFFF"/>
                </a:solidFill>
                <a:latin typeface="Poppins Medium"/>
              </a:rPr>
              <a:t>Prenos podataka između komponenti</a:t>
            </a:r>
          </a:p>
          <a:p>
            <a:pPr marL="539749" indent="-269875" lvl="1">
              <a:lnSpc>
                <a:spcPts val="4999"/>
              </a:lnSpc>
              <a:buFont typeface="Arial"/>
              <a:buChar char="•"/>
            </a:pPr>
            <a:r>
              <a:rPr lang="en-US" sz="2499">
                <a:solidFill>
                  <a:srgbClr val="FFFFFF"/>
                </a:solidFill>
                <a:latin typeface="Poppins Medium"/>
              </a:rPr>
              <a:t>Reuse komponente</a:t>
            </a:r>
          </a:p>
          <a:p>
            <a:pPr marL="539749" indent="-269875" lvl="1">
              <a:lnSpc>
                <a:spcPts val="4999"/>
              </a:lnSpc>
              <a:buFont typeface="Arial"/>
              <a:buChar char="•"/>
            </a:pPr>
            <a:r>
              <a:rPr lang="en-US" sz="2499">
                <a:solidFill>
                  <a:srgbClr val="FFFFFF"/>
                </a:solidFill>
                <a:latin typeface="Poppins Medium"/>
              </a:rPr>
              <a:t>Lakše praćenje toka podatka</a:t>
            </a:r>
          </a:p>
        </p:txBody>
      </p:sp>
      <p:grpSp>
        <p:nvGrpSpPr>
          <p:cNvPr name="Group 16" id="16"/>
          <p:cNvGrpSpPr/>
          <p:nvPr/>
        </p:nvGrpSpPr>
        <p:grpSpPr>
          <a:xfrm rot="0">
            <a:off x="9404842" y="6228892"/>
            <a:ext cx="5152109" cy="3426466"/>
            <a:chOff x="0" y="0"/>
            <a:chExt cx="1356934" cy="902444"/>
          </a:xfrm>
        </p:grpSpPr>
        <p:sp>
          <p:nvSpPr>
            <p:cNvPr name="Freeform 17" id="17"/>
            <p:cNvSpPr/>
            <p:nvPr/>
          </p:nvSpPr>
          <p:spPr>
            <a:xfrm flipH="false" flipV="false" rot="0">
              <a:off x="0" y="0"/>
              <a:ext cx="1356934" cy="902444"/>
            </a:xfrm>
            <a:custGeom>
              <a:avLst/>
              <a:gdLst/>
              <a:ahLst/>
              <a:cxnLst/>
              <a:rect r="r" b="b" t="t" l="l"/>
              <a:pathLst>
                <a:path h="902444" w="1356934">
                  <a:moveTo>
                    <a:pt x="76636" y="0"/>
                  </a:moveTo>
                  <a:lnTo>
                    <a:pt x="1280298" y="0"/>
                  </a:lnTo>
                  <a:cubicBezTo>
                    <a:pt x="1322623" y="0"/>
                    <a:pt x="1356934" y="34311"/>
                    <a:pt x="1356934" y="76636"/>
                  </a:cubicBezTo>
                  <a:lnTo>
                    <a:pt x="1356934" y="825808"/>
                  </a:lnTo>
                  <a:cubicBezTo>
                    <a:pt x="1356934" y="846133"/>
                    <a:pt x="1348860" y="865626"/>
                    <a:pt x="1334488" y="879998"/>
                  </a:cubicBezTo>
                  <a:cubicBezTo>
                    <a:pt x="1320116" y="894370"/>
                    <a:pt x="1300623" y="902444"/>
                    <a:pt x="1280298" y="902444"/>
                  </a:cubicBezTo>
                  <a:lnTo>
                    <a:pt x="76636" y="902444"/>
                  </a:lnTo>
                  <a:cubicBezTo>
                    <a:pt x="56311" y="902444"/>
                    <a:pt x="36818" y="894370"/>
                    <a:pt x="22446" y="879998"/>
                  </a:cubicBezTo>
                  <a:cubicBezTo>
                    <a:pt x="8074" y="865626"/>
                    <a:pt x="0" y="846133"/>
                    <a:pt x="0" y="825808"/>
                  </a:cubicBezTo>
                  <a:lnTo>
                    <a:pt x="0" y="76636"/>
                  </a:lnTo>
                  <a:cubicBezTo>
                    <a:pt x="0" y="56311"/>
                    <a:pt x="8074" y="36818"/>
                    <a:pt x="22446" y="22446"/>
                  </a:cubicBezTo>
                  <a:cubicBezTo>
                    <a:pt x="36818" y="8074"/>
                    <a:pt x="56311" y="0"/>
                    <a:pt x="76636" y="0"/>
                  </a:cubicBezTo>
                  <a:close/>
                </a:path>
              </a:pathLst>
            </a:custGeom>
            <a:solidFill>
              <a:srgbClr val="0F2649"/>
            </a:solidFill>
          </p:spPr>
        </p:sp>
        <p:sp>
          <p:nvSpPr>
            <p:cNvPr name="TextBox 18" id="18"/>
            <p:cNvSpPr txBox="true"/>
            <p:nvPr/>
          </p:nvSpPr>
          <p:spPr>
            <a:xfrm>
              <a:off x="0" y="-190500"/>
              <a:ext cx="1356934" cy="1092944"/>
            </a:xfrm>
            <a:prstGeom prst="rect">
              <a:avLst/>
            </a:prstGeom>
          </p:spPr>
          <p:txBody>
            <a:bodyPr anchor="ctr" rtlCol="false" tIns="50800" lIns="50800" bIns="50800" rIns="50800"/>
            <a:lstStyle/>
            <a:p>
              <a:pPr algn="ctr">
                <a:lnSpc>
                  <a:spcPts val="4999"/>
                </a:lnSpc>
              </a:pPr>
            </a:p>
          </p:txBody>
        </p:sp>
      </p:grpSp>
      <p:sp>
        <p:nvSpPr>
          <p:cNvPr name="TextBox 19" id="19"/>
          <p:cNvSpPr txBox="true"/>
          <p:nvPr/>
        </p:nvSpPr>
        <p:spPr>
          <a:xfrm rot="0">
            <a:off x="9767812" y="6337108"/>
            <a:ext cx="4494757" cy="2949575"/>
          </a:xfrm>
          <a:prstGeom prst="rect">
            <a:avLst/>
          </a:prstGeom>
        </p:spPr>
        <p:txBody>
          <a:bodyPr anchor="t" rtlCol="false" tIns="0" lIns="0" bIns="0" rIns="0">
            <a:spAutoFit/>
          </a:bodyPr>
          <a:lstStyle/>
          <a:p>
            <a:pPr>
              <a:lnSpc>
                <a:spcPts val="4200"/>
              </a:lnSpc>
            </a:pPr>
            <a:r>
              <a:rPr lang="en-US" sz="3000">
                <a:solidFill>
                  <a:srgbClr val="FFFFFF"/>
                </a:solidFill>
                <a:latin typeface="Poppins Medium"/>
              </a:rPr>
              <a:t>Prop mane:</a:t>
            </a:r>
          </a:p>
          <a:p>
            <a:pPr marL="539749" indent="-269875" lvl="1">
              <a:lnSpc>
                <a:spcPts val="4999"/>
              </a:lnSpc>
              <a:buFont typeface="Arial"/>
              <a:buChar char="•"/>
            </a:pPr>
            <a:r>
              <a:rPr lang="en-US" sz="2499">
                <a:solidFill>
                  <a:srgbClr val="FFFFFF"/>
                </a:solidFill>
                <a:latin typeface="Poppins Medium"/>
              </a:rPr>
              <a:t>Neefikasno u dubokom ugnježdenju</a:t>
            </a:r>
          </a:p>
          <a:p>
            <a:pPr marL="539749" indent="-269875" lvl="1">
              <a:lnSpc>
                <a:spcPts val="4999"/>
              </a:lnSpc>
              <a:buFont typeface="Arial"/>
              <a:buChar char="•"/>
            </a:pPr>
            <a:r>
              <a:rPr lang="en-US" sz="2499">
                <a:solidFill>
                  <a:srgbClr val="FFFFFF"/>
                </a:solidFill>
                <a:latin typeface="Poppins Medium"/>
              </a:rPr>
              <a:t>Nisu promenljiva (immutable)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3333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Event handling</a:t>
            </a:r>
          </a:p>
          <a:p>
            <a:pPr>
              <a:lnSpc>
                <a:spcPts val="3000"/>
              </a:lnSpc>
            </a:pPr>
          </a:p>
          <a:p>
            <a:pPr>
              <a:lnSpc>
                <a:spcPts val="3000"/>
              </a:lnSpc>
            </a:pPr>
            <a:r>
              <a:rPr lang="en-US" sz="2500">
                <a:solidFill>
                  <a:srgbClr val="FFFFFF"/>
                </a:solidFill>
                <a:latin typeface="Poppins Medium"/>
              </a:rPr>
              <a:t>Uz pomoć event handling-a možemo da reagujemo na korisničke interakcije, kao klik na neko dugme, unos teksta ili promene u komponenti. </a:t>
            </a:r>
          </a:p>
          <a:p>
            <a:pPr>
              <a:lnSpc>
                <a:spcPts val="3000"/>
              </a:lnSpc>
            </a:pPr>
          </a:p>
          <a:p>
            <a:pPr>
              <a:lnSpc>
                <a:spcPts val="3000"/>
              </a:lnSpc>
            </a:pPr>
            <a:r>
              <a:rPr lang="en-US" sz="2500">
                <a:solidFill>
                  <a:srgbClr val="FFFFFF"/>
                </a:solidFill>
                <a:latin typeface="Poppins Medium"/>
              </a:rPr>
              <a:t>Kako bi se obavio event handling neophodno je da postoji funkcija koja će da se izvriši kada dođe do tog događaja. Ime ove funkcije počinje obično sa handle.</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4812465"/>
            <a:ext cx="8283132" cy="533874"/>
          </a:xfrm>
          <a:custGeom>
            <a:avLst/>
            <a:gdLst/>
            <a:ahLst/>
            <a:cxnLst/>
            <a:rect r="r" b="b" t="t" l="l"/>
            <a:pathLst>
              <a:path h="533874" w="8283132">
                <a:moveTo>
                  <a:pt x="0" y="0"/>
                </a:moveTo>
                <a:lnTo>
                  <a:pt x="8283132" y="0"/>
                </a:lnTo>
                <a:lnTo>
                  <a:pt x="8283132" y="533874"/>
                </a:lnTo>
                <a:lnTo>
                  <a:pt x="0" y="533874"/>
                </a:lnTo>
                <a:lnTo>
                  <a:pt x="0" y="0"/>
                </a:lnTo>
                <a:close/>
              </a:path>
            </a:pathLst>
          </a:custGeom>
          <a:blipFill>
            <a:blip r:embed="rId5"/>
            <a:stretch>
              <a:fillRect l="0" t="0" r="0" b="0"/>
            </a:stretch>
          </a:blipFill>
        </p:spPr>
      </p:sp>
      <p:sp>
        <p:nvSpPr>
          <p:cNvPr name="Freeform 5" id="5"/>
          <p:cNvSpPr/>
          <p:nvPr/>
        </p:nvSpPr>
        <p:spPr>
          <a:xfrm flipH="false" flipV="false" rot="0">
            <a:off x="1018546" y="6165489"/>
            <a:ext cx="8293287" cy="1659169"/>
          </a:xfrm>
          <a:custGeom>
            <a:avLst/>
            <a:gdLst/>
            <a:ahLst/>
            <a:cxnLst/>
            <a:rect r="r" b="b" t="t" l="l"/>
            <a:pathLst>
              <a:path h="1659169" w="8293287">
                <a:moveTo>
                  <a:pt x="0" y="0"/>
                </a:moveTo>
                <a:lnTo>
                  <a:pt x="8293286" y="0"/>
                </a:lnTo>
                <a:lnTo>
                  <a:pt x="8293286" y="1659169"/>
                </a:lnTo>
                <a:lnTo>
                  <a:pt x="0" y="1659169"/>
                </a:lnTo>
                <a:lnTo>
                  <a:pt x="0" y="0"/>
                </a:lnTo>
                <a:close/>
              </a:path>
            </a:pathLst>
          </a:custGeom>
          <a:blipFill>
            <a:blip r:embed="rId6"/>
            <a:stretch>
              <a:fillRect l="0" t="-6458" r="0" b="0"/>
            </a:stretch>
          </a:blipFill>
        </p:spPr>
      </p:sp>
      <p:sp>
        <p:nvSpPr>
          <p:cNvPr name="Freeform 6" id="6"/>
          <p:cNvSpPr/>
          <p:nvPr/>
        </p:nvSpPr>
        <p:spPr>
          <a:xfrm flipH="false" flipV="false" rot="0">
            <a:off x="9569690" y="4445512"/>
            <a:ext cx="7401891" cy="4991973"/>
          </a:xfrm>
          <a:custGeom>
            <a:avLst/>
            <a:gdLst/>
            <a:ahLst/>
            <a:cxnLst/>
            <a:rect r="r" b="b" t="t" l="l"/>
            <a:pathLst>
              <a:path h="4991973" w="7401891">
                <a:moveTo>
                  <a:pt x="0" y="0"/>
                </a:moveTo>
                <a:lnTo>
                  <a:pt x="7401891" y="0"/>
                </a:lnTo>
                <a:lnTo>
                  <a:pt x="7401891" y="4991973"/>
                </a:lnTo>
                <a:lnTo>
                  <a:pt x="0" y="4991973"/>
                </a:lnTo>
                <a:lnTo>
                  <a:pt x="0" y="0"/>
                </a:lnTo>
                <a:close/>
              </a:path>
            </a:pathLst>
          </a:custGeom>
          <a:blipFill>
            <a:blip r:embed="rId7"/>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3333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Hooks</a:t>
            </a:r>
          </a:p>
          <a:p>
            <a:pPr>
              <a:lnSpc>
                <a:spcPts val="3000"/>
              </a:lnSpc>
            </a:pPr>
          </a:p>
          <a:p>
            <a:pPr>
              <a:lnSpc>
                <a:spcPts val="3000"/>
              </a:lnSpc>
            </a:pPr>
            <a:r>
              <a:rPr lang="en-US" sz="2500">
                <a:solidFill>
                  <a:srgbClr val="FFFFFF"/>
                </a:solidFill>
                <a:latin typeface="Poppins Medium"/>
              </a:rPr>
              <a:t>Hook-ovi predstavljaju glavni mehanizam za upravljanje stanjem i efektima kod funkcionalnih komponenti.</a:t>
            </a:r>
          </a:p>
          <a:p>
            <a:pPr>
              <a:lnSpc>
                <a:spcPts val="3000"/>
              </a:lnSpc>
            </a:pPr>
          </a:p>
          <a:p>
            <a:pPr>
              <a:lnSpc>
                <a:spcPts val="3000"/>
              </a:lnSpc>
            </a:pPr>
            <a:r>
              <a:rPr lang="en-US" sz="2500">
                <a:solidFill>
                  <a:srgbClr val="FFFFFF"/>
                </a:solidFill>
                <a:latin typeface="Poppins Medium"/>
              </a:rPr>
              <a:t>Kako bi se hook-ovi koristili u aplikaciji, oni najpre moraju da se uvezu iz React-a, a nakon toga se one pozivaju direktno unutar funkcionalne komponente.</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62862" y="4745271"/>
            <a:ext cx="4312694" cy="3576737"/>
            <a:chOff x="0" y="0"/>
            <a:chExt cx="1135853" cy="942021"/>
          </a:xfrm>
        </p:grpSpPr>
        <p:sp>
          <p:nvSpPr>
            <p:cNvPr name="Freeform 5" id="5"/>
            <p:cNvSpPr/>
            <p:nvPr/>
          </p:nvSpPr>
          <p:spPr>
            <a:xfrm flipH="false" flipV="false" rot="0">
              <a:off x="0" y="0"/>
              <a:ext cx="1135853" cy="942021"/>
            </a:xfrm>
            <a:custGeom>
              <a:avLst/>
              <a:gdLst/>
              <a:ahLst/>
              <a:cxnLst/>
              <a:rect r="r" b="b" t="t" l="l"/>
              <a:pathLst>
                <a:path h="942021" w="1135853">
                  <a:moveTo>
                    <a:pt x="91553" y="0"/>
                  </a:moveTo>
                  <a:lnTo>
                    <a:pt x="1044301" y="0"/>
                  </a:lnTo>
                  <a:cubicBezTo>
                    <a:pt x="1094864" y="0"/>
                    <a:pt x="1135853" y="40989"/>
                    <a:pt x="1135853" y="91553"/>
                  </a:cubicBezTo>
                  <a:lnTo>
                    <a:pt x="1135853" y="850469"/>
                  </a:lnTo>
                  <a:cubicBezTo>
                    <a:pt x="1135853" y="901032"/>
                    <a:pt x="1094864" y="942021"/>
                    <a:pt x="1044301" y="942021"/>
                  </a:cubicBezTo>
                  <a:lnTo>
                    <a:pt x="91553" y="942021"/>
                  </a:lnTo>
                  <a:cubicBezTo>
                    <a:pt x="40989" y="942021"/>
                    <a:pt x="0" y="901032"/>
                    <a:pt x="0" y="850469"/>
                  </a:cubicBezTo>
                  <a:lnTo>
                    <a:pt x="0" y="91553"/>
                  </a:lnTo>
                  <a:cubicBezTo>
                    <a:pt x="0" y="40989"/>
                    <a:pt x="40989" y="0"/>
                    <a:pt x="91553" y="0"/>
                  </a:cubicBezTo>
                  <a:close/>
                </a:path>
              </a:pathLst>
            </a:custGeom>
            <a:solidFill>
              <a:srgbClr val="0F2649"/>
            </a:solidFill>
          </p:spPr>
        </p:sp>
        <p:sp>
          <p:nvSpPr>
            <p:cNvPr name="TextBox 6" id="6"/>
            <p:cNvSpPr txBox="true"/>
            <p:nvPr/>
          </p:nvSpPr>
          <p:spPr>
            <a:xfrm>
              <a:off x="0" y="-190500"/>
              <a:ext cx="1135853" cy="1132521"/>
            </a:xfrm>
            <a:prstGeom prst="rect">
              <a:avLst/>
            </a:prstGeom>
          </p:spPr>
          <p:txBody>
            <a:bodyPr anchor="ctr" rtlCol="false" tIns="50800" lIns="50800" bIns="50800" rIns="50800"/>
            <a:lstStyle/>
            <a:p>
              <a:pPr algn="ctr">
                <a:lnSpc>
                  <a:spcPts val="4999"/>
                </a:lnSpc>
              </a:pPr>
            </a:p>
          </p:txBody>
        </p:sp>
      </p:grpSp>
      <p:sp>
        <p:nvSpPr>
          <p:cNvPr name="TextBox 7" id="7"/>
          <p:cNvSpPr txBox="true"/>
          <p:nvPr/>
        </p:nvSpPr>
        <p:spPr>
          <a:xfrm rot="0">
            <a:off x="1028700" y="4971868"/>
            <a:ext cx="3811042" cy="2606675"/>
          </a:xfrm>
          <a:prstGeom prst="rect">
            <a:avLst/>
          </a:prstGeom>
        </p:spPr>
        <p:txBody>
          <a:bodyPr anchor="t" rtlCol="false" tIns="0" lIns="0" bIns="0" rIns="0">
            <a:spAutoFit/>
          </a:bodyPr>
          <a:lstStyle/>
          <a:p>
            <a:pPr>
              <a:lnSpc>
                <a:spcPts val="4200"/>
              </a:lnSpc>
            </a:pPr>
            <a:r>
              <a:rPr lang="en-US" sz="3000">
                <a:solidFill>
                  <a:srgbClr val="FFFFFF"/>
                </a:solidFill>
                <a:latin typeface="Open Sans"/>
              </a:rPr>
              <a:t>Prednosti:</a:t>
            </a:r>
          </a:p>
          <a:p>
            <a:pPr marL="539749" indent="-269875" lvl="1">
              <a:lnSpc>
                <a:spcPts val="4249"/>
              </a:lnSpc>
              <a:buFont typeface="Arial"/>
              <a:buChar char="•"/>
            </a:pPr>
            <a:r>
              <a:rPr lang="en-US" sz="2499">
                <a:solidFill>
                  <a:srgbClr val="FFFFFF"/>
                </a:solidFill>
                <a:latin typeface="Open Sans"/>
              </a:rPr>
              <a:t>Jednostavnost pisanja</a:t>
            </a:r>
          </a:p>
          <a:p>
            <a:pPr marL="539749" indent="-269875" lvl="1">
              <a:lnSpc>
                <a:spcPts val="4249"/>
              </a:lnSpc>
              <a:buFont typeface="Arial"/>
              <a:buChar char="•"/>
            </a:pPr>
            <a:r>
              <a:rPr lang="en-US" sz="2499">
                <a:solidFill>
                  <a:srgbClr val="FFFFFF"/>
                </a:solidFill>
                <a:latin typeface="Open Sans"/>
              </a:rPr>
              <a:t>Povećana fleksibilnost</a:t>
            </a:r>
          </a:p>
          <a:p>
            <a:pPr marL="539749" indent="-269875" lvl="1">
              <a:lnSpc>
                <a:spcPts val="4249"/>
              </a:lnSpc>
              <a:buFont typeface="Arial"/>
              <a:buChar char="•"/>
            </a:pPr>
            <a:r>
              <a:rPr lang="en-US" sz="2499">
                <a:solidFill>
                  <a:srgbClr val="FFFFFF"/>
                </a:solidFill>
                <a:latin typeface="Open Sans"/>
              </a:rPr>
              <a:t>Deljenje logike</a:t>
            </a:r>
          </a:p>
          <a:p>
            <a:pPr marL="539749" indent="-269875" lvl="1">
              <a:lnSpc>
                <a:spcPts val="4249"/>
              </a:lnSpc>
              <a:buFont typeface="Arial"/>
              <a:buChar char="•"/>
            </a:pPr>
            <a:r>
              <a:rPr lang="en-US" sz="2499">
                <a:solidFill>
                  <a:srgbClr val="FFFFFF"/>
                </a:solidFill>
                <a:latin typeface="Open Sans"/>
              </a:rPr>
              <a:t>Poboljšani reuse</a:t>
            </a:r>
          </a:p>
        </p:txBody>
      </p:sp>
      <p:grpSp>
        <p:nvGrpSpPr>
          <p:cNvPr name="Group 8" id="8"/>
          <p:cNvGrpSpPr/>
          <p:nvPr/>
        </p:nvGrpSpPr>
        <p:grpSpPr>
          <a:xfrm rot="0">
            <a:off x="6398939" y="4745271"/>
            <a:ext cx="4312694" cy="3576737"/>
            <a:chOff x="0" y="0"/>
            <a:chExt cx="1135853" cy="942021"/>
          </a:xfrm>
        </p:grpSpPr>
        <p:sp>
          <p:nvSpPr>
            <p:cNvPr name="Freeform 9" id="9"/>
            <p:cNvSpPr/>
            <p:nvPr/>
          </p:nvSpPr>
          <p:spPr>
            <a:xfrm flipH="false" flipV="false" rot="0">
              <a:off x="0" y="0"/>
              <a:ext cx="1135853" cy="942021"/>
            </a:xfrm>
            <a:custGeom>
              <a:avLst/>
              <a:gdLst/>
              <a:ahLst/>
              <a:cxnLst/>
              <a:rect r="r" b="b" t="t" l="l"/>
              <a:pathLst>
                <a:path h="942021" w="1135853">
                  <a:moveTo>
                    <a:pt x="91553" y="0"/>
                  </a:moveTo>
                  <a:lnTo>
                    <a:pt x="1044301" y="0"/>
                  </a:lnTo>
                  <a:cubicBezTo>
                    <a:pt x="1094864" y="0"/>
                    <a:pt x="1135853" y="40989"/>
                    <a:pt x="1135853" y="91553"/>
                  </a:cubicBezTo>
                  <a:lnTo>
                    <a:pt x="1135853" y="850469"/>
                  </a:lnTo>
                  <a:cubicBezTo>
                    <a:pt x="1135853" y="901032"/>
                    <a:pt x="1094864" y="942021"/>
                    <a:pt x="1044301" y="942021"/>
                  </a:cubicBezTo>
                  <a:lnTo>
                    <a:pt x="91553" y="942021"/>
                  </a:lnTo>
                  <a:cubicBezTo>
                    <a:pt x="40989" y="942021"/>
                    <a:pt x="0" y="901032"/>
                    <a:pt x="0" y="850469"/>
                  </a:cubicBezTo>
                  <a:lnTo>
                    <a:pt x="0" y="91553"/>
                  </a:lnTo>
                  <a:cubicBezTo>
                    <a:pt x="0" y="40989"/>
                    <a:pt x="40989" y="0"/>
                    <a:pt x="91553" y="0"/>
                  </a:cubicBezTo>
                  <a:close/>
                </a:path>
              </a:pathLst>
            </a:custGeom>
            <a:solidFill>
              <a:srgbClr val="0F2649"/>
            </a:solidFill>
          </p:spPr>
        </p:sp>
        <p:sp>
          <p:nvSpPr>
            <p:cNvPr name="TextBox 10" id="10"/>
            <p:cNvSpPr txBox="true"/>
            <p:nvPr/>
          </p:nvSpPr>
          <p:spPr>
            <a:xfrm>
              <a:off x="0" y="-190500"/>
              <a:ext cx="1135853" cy="1132521"/>
            </a:xfrm>
            <a:prstGeom prst="rect">
              <a:avLst/>
            </a:prstGeom>
          </p:spPr>
          <p:txBody>
            <a:bodyPr anchor="ctr" rtlCol="false" tIns="50800" lIns="50800" bIns="50800" rIns="50800"/>
            <a:lstStyle/>
            <a:p>
              <a:pPr algn="ctr">
                <a:lnSpc>
                  <a:spcPts val="4999"/>
                </a:lnSpc>
              </a:pPr>
            </a:p>
          </p:txBody>
        </p:sp>
      </p:grpSp>
      <p:sp>
        <p:nvSpPr>
          <p:cNvPr name="TextBox 11" id="11"/>
          <p:cNvSpPr txBox="true"/>
          <p:nvPr/>
        </p:nvSpPr>
        <p:spPr>
          <a:xfrm rot="0">
            <a:off x="6595852" y="4971868"/>
            <a:ext cx="3578870" cy="1539875"/>
          </a:xfrm>
          <a:prstGeom prst="rect">
            <a:avLst/>
          </a:prstGeom>
        </p:spPr>
        <p:txBody>
          <a:bodyPr anchor="t" rtlCol="false" tIns="0" lIns="0" bIns="0" rIns="0">
            <a:spAutoFit/>
          </a:bodyPr>
          <a:lstStyle/>
          <a:p>
            <a:pPr>
              <a:lnSpc>
                <a:spcPts val="4200"/>
              </a:lnSpc>
            </a:pPr>
            <a:r>
              <a:rPr lang="en-US" sz="3000">
                <a:solidFill>
                  <a:srgbClr val="FFFFFF"/>
                </a:solidFill>
                <a:latin typeface="Open Sans"/>
              </a:rPr>
              <a:t>Mane:</a:t>
            </a:r>
          </a:p>
          <a:p>
            <a:pPr marL="539749" indent="-269875" lvl="1">
              <a:lnSpc>
                <a:spcPts val="4249"/>
              </a:lnSpc>
              <a:buFont typeface="Arial"/>
              <a:buChar char="•"/>
            </a:pPr>
            <a:r>
              <a:rPr lang="en-US" sz="2499">
                <a:solidFill>
                  <a:srgbClr val="FFFFFF"/>
                </a:solidFill>
                <a:latin typeface="Open Sans"/>
              </a:rPr>
              <a:t>Promena paradigme</a:t>
            </a:r>
          </a:p>
          <a:p>
            <a:pPr marL="539749" indent="-269875" lvl="1">
              <a:lnSpc>
                <a:spcPts val="4249"/>
              </a:lnSpc>
              <a:buFont typeface="Arial"/>
              <a:buChar char="•"/>
            </a:pPr>
            <a:r>
              <a:rPr lang="en-US" sz="2499">
                <a:solidFill>
                  <a:srgbClr val="FFFFFF"/>
                </a:solidFill>
                <a:latin typeface="Open Sans"/>
              </a:rPr>
              <a:t>Učenje novog API-ja</a:t>
            </a:r>
          </a:p>
        </p:txBody>
      </p:sp>
      <p:grpSp>
        <p:nvGrpSpPr>
          <p:cNvPr name="Group 12" id="12"/>
          <p:cNvGrpSpPr/>
          <p:nvPr/>
        </p:nvGrpSpPr>
        <p:grpSpPr>
          <a:xfrm rot="0">
            <a:off x="11930832" y="4745271"/>
            <a:ext cx="4312694" cy="3576737"/>
            <a:chOff x="0" y="0"/>
            <a:chExt cx="1135853" cy="942021"/>
          </a:xfrm>
        </p:grpSpPr>
        <p:sp>
          <p:nvSpPr>
            <p:cNvPr name="Freeform 13" id="13"/>
            <p:cNvSpPr/>
            <p:nvPr/>
          </p:nvSpPr>
          <p:spPr>
            <a:xfrm flipH="false" flipV="false" rot="0">
              <a:off x="0" y="0"/>
              <a:ext cx="1135853" cy="942021"/>
            </a:xfrm>
            <a:custGeom>
              <a:avLst/>
              <a:gdLst/>
              <a:ahLst/>
              <a:cxnLst/>
              <a:rect r="r" b="b" t="t" l="l"/>
              <a:pathLst>
                <a:path h="942021" w="1135853">
                  <a:moveTo>
                    <a:pt x="91553" y="0"/>
                  </a:moveTo>
                  <a:lnTo>
                    <a:pt x="1044301" y="0"/>
                  </a:lnTo>
                  <a:cubicBezTo>
                    <a:pt x="1094864" y="0"/>
                    <a:pt x="1135853" y="40989"/>
                    <a:pt x="1135853" y="91553"/>
                  </a:cubicBezTo>
                  <a:lnTo>
                    <a:pt x="1135853" y="850469"/>
                  </a:lnTo>
                  <a:cubicBezTo>
                    <a:pt x="1135853" y="901032"/>
                    <a:pt x="1094864" y="942021"/>
                    <a:pt x="1044301" y="942021"/>
                  </a:cubicBezTo>
                  <a:lnTo>
                    <a:pt x="91553" y="942021"/>
                  </a:lnTo>
                  <a:cubicBezTo>
                    <a:pt x="40989" y="942021"/>
                    <a:pt x="0" y="901032"/>
                    <a:pt x="0" y="850469"/>
                  </a:cubicBezTo>
                  <a:lnTo>
                    <a:pt x="0" y="91553"/>
                  </a:lnTo>
                  <a:cubicBezTo>
                    <a:pt x="0" y="40989"/>
                    <a:pt x="40989" y="0"/>
                    <a:pt x="91553" y="0"/>
                  </a:cubicBezTo>
                  <a:close/>
                </a:path>
              </a:pathLst>
            </a:custGeom>
            <a:solidFill>
              <a:srgbClr val="0F2649"/>
            </a:solidFill>
          </p:spPr>
        </p:sp>
        <p:sp>
          <p:nvSpPr>
            <p:cNvPr name="TextBox 14" id="14"/>
            <p:cNvSpPr txBox="true"/>
            <p:nvPr/>
          </p:nvSpPr>
          <p:spPr>
            <a:xfrm>
              <a:off x="0" y="-190500"/>
              <a:ext cx="1135853" cy="1132521"/>
            </a:xfrm>
            <a:prstGeom prst="rect">
              <a:avLst/>
            </a:prstGeom>
          </p:spPr>
          <p:txBody>
            <a:bodyPr anchor="ctr" rtlCol="false" tIns="50800" lIns="50800" bIns="50800" rIns="50800"/>
            <a:lstStyle/>
            <a:p>
              <a:pPr algn="ctr">
                <a:lnSpc>
                  <a:spcPts val="4999"/>
                </a:lnSpc>
              </a:pPr>
            </a:p>
          </p:txBody>
        </p:sp>
      </p:grpSp>
      <p:sp>
        <p:nvSpPr>
          <p:cNvPr name="TextBox 15" id="15"/>
          <p:cNvSpPr txBox="true"/>
          <p:nvPr/>
        </p:nvSpPr>
        <p:spPr>
          <a:xfrm rot="0">
            <a:off x="12130857" y="4971868"/>
            <a:ext cx="4011811" cy="3149600"/>
          </a:xfrm>
          <a:prstGeom prst="rect">
            <a:avLst/>
          </a:prstGeom>
        </p:spPr>
        <p:txBody>
          <a:bodyPr anchor="t" rtlCol="false" tIns="0" lIns="0" bIns="0" rIns="0">
            <a:spAutoFit/>
          </a:bodyPr>
          <a:lstStyle/>
          <a:p>
            <a:pPr>
              <a:lnSpc>
                <a:spcPts val="4200"/>
              </a:lnSpc>
            </a:pPr>
            <a:r>
              <a:rPr lang="en-US" sz="3000">
                <a:solidFill>
                  <a:srgbClr val="FFFFFF"/>
                </a:solidFill>
                <a:latin typeface="Open Sans"/>
              </a:rPr>
              <a:t>Postojeći hook-ovi:</a:t>
            </a:r>
          </a:p>
          <a:p>
            <a:pPr marL="539749" indent="-269875" lvl="1">
              <a:lnSpc>
                <a:spcPts val="3499"/>
              </a:lnSpc>
              <a:buFont typeface="Arial"/>
              <a:buChar char="•"/>
            </a:pPr>
            <a:r>
              <a:rPr lang="en-US" sz="2499">
                <a:solidFill>
                  <a:srgbClr val="FFFFFF"/>
                </a:solidFill>
                <a:latin typeface="Open Sans"/>
              </a:rPr>
              <a:t>useState</a:t>
            </a:r>
          </a:p>
          <a:p>
            <a:pPr marL="539749" indent="-269875" lvl="1">
              <a:lnSpc>
                <a:spcPts val="3499"/>
              </a:lnSpc>
              <a:buFont typeface="Arial"/>
              <a:buChar char="•"/>
            </a:pPr>
            <a:r>
              <a:rPr lang="en-US" sz="2499">
                <a:solidFill>
                  <a:srgbClr val="FFFFFF"/>
                </a:solidFill>
                <a:latin typeface="Open Sans"/>
              </a:rPr>
              <a:t>useEffect</a:t>
            </a:r>
          </a:p>
          <a:p>
            <a:pPr marL="539749" indent="-269875" lvl="1">
              <a:lnSpc>
                <a:spcPts val="3499"/>
              </a:lnSpc>
              <a:buFont typeface="Arial"/>
              <a:buChar char="•"/>
            </a:pPr>
            <a:r>
              <a:rPr lang="en-US" sz="2499">
                <a:solidFill>
                  <a:srgbClr val="FFFFFF"/>
                </a:solidFill>
                <a:latin typeface="Open Sans"/>
              </a:rPr>
              <a:t>useContext</a:t>
            </a:r>
          </a:p>
          <a:p>
            <a:pPr marL="539749" indent="-269875" lvl="1">
              <a:lnSpc>
                <a:spcPts val="3499"/>
              </a:lnSpc>
              <a:buFont typeface="Arial"/>
              <a:buChar char="•"/>
            </a:pPr>
            <a:r>
              <a:rPr lang="en-US" sz="2499">
                <a:solidFill>
                  <a:srgbClr val="FFFFFF"/>
                </a:solidFill>
                <a:latin typeface="Open Sans"/>
              </a:rPr>
              <a:t>useCallback i useMemo</a:t>
            </a:r>
          </a:p>
          <a:p>
            <a:pPr marL="539749" indent="-269875" lvl="1">
              <a:lnSpc>
                <a:spcPts val="3499"/>
              </a:lnSpc>
              <a:buFont typeface="Arial"/>
              <a:buChar char="•"/>
            </a:pPr>
            <a:r>
              <a:rPr lang="en-US" sz="2499">
                <a:solidFill>
                  <a:srgbClr val="FFFFFF"/>
                </a:solidFill>
                <a:latin typeface="Open Sans"/>
              </a:rPr>
              <a:t>useRef</a:t>
            </a:r>
          </a:p>
          <a:p>
            <a:pPr marL="539749" indent="-269875" lvl="1">
              <a:lnSpc>
                <a:spcPts val="3499"/>
              </a:lnSpc>
              <a:buFont typeface="Arial"/>
              <a:buChar char="•"/>
            </a:pPr>
            <a:r>
              <a:rPr lang="en-US" sz="2499">
                <a:solidFill>
                  <a:srgbClr val="FFFFFF"/>
                </a:solidFill>
                <a:latin typeface="Open Sans"/>
              </a:rPr>
              <a:t>useNavigate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2952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useState</a:t>
            </a:r>
          </a:p>
          <a:p>
            <a:pPr>
              <a:lnSpc>
                <a:spcPts val="3000"/>
              </a:lnSpc>
            </a:pPr>
          </a:p>
          <a:p>
            <a:pPr>
              <a:lnSpc>
                <a:spcPts val="3000"/>
              </a:lnSpc>
            </a:pPr>
            <a:r>
              <a:rPr lang="en-US" sz="2500">
                <a:solidFill>
                  <a:srgbClr val="FFFFFF"/>
                </a:solidFill>
                <a:latin typeface="Poppins Medium"/>
              </a:rPr>
              <a:t>useState hook već postoji u React-u i on se koristi za dodavanje stanja komponentama.</a:t>
            </a:r>
          </a:p>
          <a:p>
            <a:pPr>
              <a:lnSpc>
                <a:spcPts val="3000"/>
              </a:lnSpc>
            </a:pPr>
          </a:p>
          <a:p>
            <a:pPr>
              <a:lnSpc>
                <a:spcPts val="3000"/>
              </a:lnSpc>
            </a:pPr>
            <a:r>
              <a:rPr lang="en-US" sz="2500">
                <a:solidFill>
                  <a:srgbClr val="FFFFFF"/>
                </a:solidFill>
                <a:latin typeface="Poppins Medium"/>
              </a:rPr>
              <a:t>On prima jedan argument i to je inicijalno stanje, a kao povratnu vrednost vraća niz sa dve vrenosti: trenutno stanje i funkciju za ažuriranje stanja.</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70015" y="5799407"/>
            <a:ext cx="11547970" cy="1728926"/>
          </a:xfrm>
          <a:custGeom>
            <a:avLst/>
            <a:gdLst/>
            <a:ahLst/>
            <a:cxnLst/>
            <a:rect r="r" b="b" t="t" l="l"/>
            <a:pathLst>
              <a:path h="1728926" w="11547970">
                <a:moveTo>
                  <a:pt x="0" y="0"/>
                </a:moveTo>
                <a:lnTo>
                  <a:pt x="11547970" y="0"/>
                </a:lnTo>
                <a:lnTo>
                  <a:pt x="11547970" y="1728926"/>
                </a:lnTo>
                <a:lnTo>
                  <a:pt x="0" y="1728926"/>
                </a:lnTo>
                <a:lnTo>
                  <a:pt x="0" y="0"/>
                </a:lnTo>
                <a:close/>
              </a:path>
            </a:pathLst>
          </a:custGeom>
          <a:blipFill>
            <a:blip r:embed="rId5"/>
            <a:stretch>
              <a:fillRect l="0" t="0" r="-3171"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4095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useEffect</a:t>
            </a:r>
          </a:p>
          <a:p>
            <a:pPr>
              <a:lnSpc>
                <a:spcPts val="3000"/>
              </a:lnSpc>
            </a:pPr>
          </a:p>
          <a:p>
            <a:pPr>
              <a:lnSpc>
                <a:spcPts val="3000"/>
              </a:lnSpc>
            </a:pPr>
            <a:r>
              <a:rPr lang="en-US" sz="2500">
                <a:solidFill>
                  <a:srgbClr val="FFFFFF"/>
                </a:solidFill>
                <a:latin typeface="Poppins Medium"/>
              </a:rPr>
              <a:t>useEffect hook takođe postoji već unutar React-a samo je neophodno da se uveze. On služi za upravljanje side efektima, a to su stvari koje uključuju stvari poput asinhronih zahteva za podacima, promene ili manipulacija DOM-a.</a:t>
            </a:r>
          </a:p>
          <a:p>
            <a:pPr>
              <a:lnSpc>
                <a:spcPts val="3000"/>
              </a:lnSpc>
            </a:pPr>
          </a:p>
          <a:p>
            <a:pPr>
              <a:lnSpc>
                <a:spcPts val="3000"/>
              </a:lnSpc>
            </a:pPr>
            <a:r>
              <a:rPr lang="en-US" sz="2500">
                <a:solidFill>
                  <a:srgbClr val="FFFFFF"/>
                </a:solidFill>
                <a:latin typeface="Poppins Medium"/>
              </a:rPr>
              <a:t>Prima dva argumenta: prvi argument je funkcija koja sadrži kod side efekta, a drugi je niz zavisnosti. Zavisnosti su niz vrednosti (props ili state) koje se prate, i ako se bilo koja od njih promeni, useEffect će ponovo da izvrši svoj kod.</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78644" y="5321071"/>
            <a:ext cx="10516121" cy="3700795"/>
          </a:xfrm>
          <a:custGeom>
            <a:avLst/>
            <a:gdLst/>
            <a:ahLst/>
            <a:cxnLst/>
            <a:rect r="r" b="b" t="t" l="l"/>
            <a:pathLst>
              <a:path h="3700795" w="10516121">
                <a:moveTo>
                  <a:pt x="0" y="0"/>
                </a:moveTo>
                <a:lnTo>
                  <a:pt x="10516121" y="0"/>
                </a:lnTo>
                <a:lnTo>
                  <a:pt x="10516121" y="3700795"/>
                </a:lnTo>
                <a:lnTo>
                  <a:pt x="0" y="3700795"/>
                </a:lnTo>
                <a:lnTo>
                  <a:pt x="0" y="0"/>
                </a:lnTo>
                <a:close/>
              </a:path>
            </a:pathLst>
          </a:custGeom>
          <a:blipFill>
            <a:blip r:embed="rId5"/>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3714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useNavigate</a:t>
            </a:r>
          </a:p>
          <a:p>
            <a:pPr>
              <a:lnSpc>
                <a:spcPts val="3000"/>
              </a:lnSpc>
            </a:pPr>
          </a:p>
          <a:p>
            <a:pPr>
              <a:lnSpc>
                <a:spcPts val="3000"/>
              </a:lnSpc>
            </a:pPr>
            <a:r>
              <a:rPr lang="en-US" sz="2500">
                <a:solidFill>
                  <a:srgbClr val="FFFFFF"/>
                </a:solidFill>
                <a:latin typeface="Poppins Medium"/>
              </a:rPr>
              <a:t>useNavigate hook dolazi iz biblioteke react-router-dom i on pruža mogućnosti za navigaciju između različitih ruta unutar aplikacije. U suštini on radi slično kao i &lt;Link&gt; komponenta React Router-a.</a:t>
            </a:r>
          </a:p>
          <a:p>
            <a:pPr>
              <a:lnSpc>
                <a:spcPts val="3000"/>
              </a:lnSpc>
            </a:pPr>
          </a:p>
          <a:p>
            <a:pPr>
              <a:lnSpc>
                <a:spcPts val="3000"/>
              </a:lnSpc>
            </a:pPr>
            <a:r>
              <a:rPr lang="en-US" sz="2500">
                <a:solidFill>
                  <a:srgbClr val="FFFFFF"/>
                </a:solidFill>
                <a:latin typeface="Poppins Medium"/>
              </a:rPr>
              <a:t>Za korišćenje je neophodno da se pozove unutar funkcionalne komponente i smesti u nekoj promenljivoj. Zatim se preko te promenljive radi navigacija na druge rute aplikacije. </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6603371"/>
            <a:ext cx="10107343" cy="578174"/>
          </a:xfrm>
          <a:custGeom>
            <a:avLst/>
            <a:gdLst/>
            <a:ahLst/>
            <a:cxnLst/>
            <a:rect r="r" b="b" t="t" l="l"/>
            <a:pathLst>
              <a:path h="578174" w="10107343">
                <a:moveTo>
                  <a:pt x="0" y="0"/>
                </a:moveTo>
                <a:lnTo>
                  <a:pt x="10107343" y="0"/>
                </a:lnTo>
                <a:lnTo>
                  <a:pt x="10107343" y="578175"/>
                </a:lnTo>
                <a:lnTo>
                  <a:pt x="0" y="578175"/>
                </a:lnTo>
                <a:lnTo>
                  <a:pt x="0" y="0"/>
                </a:lnTo>
                <a:close/>
              </a:path>
            </a:pathLst>
          </a:custGeom>
          <a:blipFill>
            <a:blip r:embed="rId5"/>
            <a:stretch>
              <a:fillRect l="0" t="0" r="0" b="0"/>
            </a:stretch>
          </a:blipFill>
        </p:spPr>
      </p:sp>
      <p:sp>
        <p:nvSpPr>
          <p:cNvPr name="Freeform 5" id="5"/>
          <p:cNvSpPr/>
          <p:nvPr/>
        </p:nvSpPr>
        <p:spPr>
          <a:xfrm flipH="false" flipV="false" rot="0">
            <a:off x="1028700" y="7181546"/>
            <a:ext cx="7167646" cy="584197"/>
          </a:xfrm>
          <a:custGeom>
            <a:avLst/>
            <a:gdLst/>
            <a:ahLst/>
            <a:cxnLst/>
            <a:rect r="r" b="b" t="t" l="l"/>
            <a:pathLst>
              <a:path h="584197" w="7167646">
                <a:moveTo>
                  <a:pt x="0" y="0"/>
                </a:moveTo>
                <a:lnTo>
                  <a:pt x="7167646" y="0"/>
                </a:lnTo>
                <a:lnTo>
                  <a:pt x="7167646" y="584196"/>
                </a:lnTo>
                <a:lnTo>
                  <a:pt x="0" y="584196"/>
                </a:lnTo>
                <a:lnTo>
                  <a:pt x="0" y="0"/>
                </a:lnTo>
                <a:close/>
              </a:path>
            </a:pathLst>
          </a:custGeom>
          <a:blipFill>
            <a:blip r:embed="rId6"/>
            <a:stretch>
              <a:fillRect l="0" t="0" r="0" b="0"/>
            </a:stretch>
          </a:blipFill>
        </p:spPr>
      </p:sp>
      <p:sp>
        <p:nvSpPr>
          <p:cNvPr name="Freeform 6" id="6"/>
          <p:cNvSpPr/>
          <p:nvPr/>
        </p:nvSpPr>
        <p:spPr>
          <a:xfrm flipH="false" flipV="false" rot="0">
            <a:off x="11887489" y="5110814"/>
            <a:ext cx="4945829" cy="4147486"/>
          </a:xfrm>
          <a:custGeom>
            <a:avLst/>
            <a:gdLst/>
            <a:ahLst/>
            <a:cxnLst/>
            <a:rect r="r" b="b" t="t" l="l"/>
            <a:pathLst>
              <a:path h="4147486" w="4945829">
                <a:moveTo>
                  <a:pt x="0" y="0"/>
                </a:moveTo>
                <a:lnTo>
                  <a:pt x="4945828" y="0"/>
                </a:lnTo>
                <a:lnTo>
                  <a:pt x="4945828" y="4147486"/>
                </a:lnTo>
                <a:lnTo>
                  <a:pt x="0" y="4147486"/>
                </a:lnTo>
                <a:lnTo>
                  <a:pt x="0" y="0"/>
                </a:lnTo>
                <a:close/>
              </a:path>
            </a:pathLst>
          </a:custGeom>
          <a:blipFill>
            <a:blip r:embed="rId7"/>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3714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useCallback</a:t>
            </a:r>
          </a:p>
          <a:p>
            <a:pPr>
              <a:lnSpc>
                <a:spcPts val="3000"/>
              </a:lnSpc>
            </a:pPr>
          </a:p>
          <a:p>
            <a:pPr>
              <a:lnSpc>
                <a:spcPts val="3000"/>
              </a:lnSpc>
            </a:pPr>
            <a:r>
              <a:rPr lang="en-US" sz="2500">
                <a:solidFill>
                  <a:srgbClr val="FFFFFF"/>
                </a:solidFill>
                <a:latin typeface="Poppins Medium"/>
              </a:rPr>
              <a:t>useCallback je hook koji se koristi za memoizaciju callback funkcija. Memoizacija označava da će callback funkcija da se ponovo kreira ako se neka od zavisnosti promeni. Ovo je korisno kada je potrebno da se izbegne nepotrebno ponovno renderovanje.</a:t>
            </a:r>
          </a:p>
          <a:p>
            <a:pPr>
              <a:lnSpc>
                <a:spcPts val="3000"/>
              </a:lnSpc>
            </a:pPr>
          </a:p>
          <a:p>
            <a:pPr>
              <a:lnSpc>
                <a:spcPts val="3000"/>
              </a:lnSpc>
            </a:pPr>
            <a:r>
              <a:rPr lang="en-US" sz="2500">
                <a:solidFill>
                  <a:srgbClr val="FFFFFF"/>
                </a:solidFill>
                <a:latin typeface="Poppins Medium"/>
              </a:rPr>
              <a:t>Prima dva parametra: prvi parametar je callback funkcija koja će da se memoizuje, a drugi parametar je niz zavisnosti.</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939536" y="4752975"/>
            <a:ext cx="7286895" cy="5072583"/>
          </a:xfrm>
          <a:custGeom>
            <a:avLst/>
            <a:gdLst/>
            <a:ahLst/>
            <a:cxnLst/>
            <a:rect r="r" b="b" t="t" l="l"/>
            <a:pathLst>
              <a:path h="5072583" w="7286895">
                <a:moveTo>
                  <a:pt x="0" y="0"/>
                </a:moveTo>
                <a:lnTo>
                  <a:pt x="7286895" y="0"/>
                </a:lnTo>
                <a:lnTo>
                  <a:pt x="7286895" y="5072583"/>
                </a:lnTo>
                <a:lnTo>
                  <a:pt x="0" y="5072583"/>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133475"/>
            <a:ext cx="13305737" cy="6678522"/>
            <a:chOff x="0" y="0"/>
            <a:chExt cx="17740983" cy="8904696"/>
          </a:xfrm>
        </p:grpSpPr>
        <p:sp>
          <p:nvSpPr>
            <p:cNvPr name="TextBox 3" id="3"/>
            <p:cNvSpPr txBox="true"/>
            <p:nvPr/>
          </p:nvSpPr>
          <p:spPr>
            <a:xfrm rot="0">
              <a:off x="0" y="9525"/>
              <a:ext cx="17740983" cy="1400175"/>
            </a:xfrm>
            <a:prstGeom prst="rect">
              <a:avLst/>
            </a:prstGeom>
          </p:spPr>
          <p:txBody>
            <a:bodyPr anchor="t" rtlCol="false" tIns="0" lIns="0" bIns="0" rIns="0">
              <a:spAutoFit/>
            </a:bodyPr>
            <a:lstStyle/>
            <a:p>
              <a:pPr>
                <a:lnSpc>
                  <a:spcPts val="8399"/>
                </a:lnSpc>
              </a:pPr>
              <a:r>
                <a:rPr lang="en-US" sz="6999">
                  <a:solidFill>
                    <a:srgbClr val="1BE2E2"/>
                  </a:solidFill>
                  <a:latin typeface="Poppins Medium Bold"/>
                </a:rPr>
                <a:t>Deklarativno programiranje</a:t>
              </a:r>
            </a:p>
          </p:txBody>
        </p:sp>
        <p:sp>
          <p:nvSpPr>
            <p:cNvPr name="TextBox 4" id="4"/>
            <p:cNvSpPr txBox="true"/>
            <p:nvPr/>
          </p:nvSpPr>
          <p:spPr>
            <a:xfrm rot="0">
              <a:off x="0" y="2115488"/>
              <a:ext cx="17740983" cy="6789208"/>
            </a:xfrm>
            <a:prstGeom prst="rect">
              <a:avLst/>
            </a:prstGeom>
          </p:spPr>
          <p:txBody>
            <a:bodyPr anchor="t" rtlCol="false" tIns="0" lIns="0" bIns="0" rIns="0">
              <a:spAutoFit/>
            </a:bodyPr>
            <a:lstStyle/>
            <a:p>
              <a:pPr>
                <a:lnSpc>
                  <a:spcPts val="3724"/>
                </a:lnSpc>
              </a:pPr>
              <a:r>
                <a:rPr lang="en-US" sz="2499">
                  <a:solidFill>
                    <a:srgbClr val="FFFFFF"/>
                  </a:solidFill>
                  <a:latin typeface="Poppins Medium"/>
                </a:rPr>
                <a:t>Deklarativno programiranje predstavlja način gde se opisuje željeni rezultat, a ne korake koje treba preduzeti da bi se to postiglo.</a:t>
              </a:r>
            </a:p>
            <a:p>
              <a:pPr>
                <a:lnSpc>
                  <a:spcPts val="3724"/>
                </a:lnSpc>
              </a:pPr>
            </a:p>
            <a:p>
              <a:pPr>
                <a:lnSpc>
                  <a:spcPts val="3724"/>
                </a:lnSpc>
              </a:pPr>
              <a:r>
                <a:rPr lang="en-US" sz="2499">
                  <a:solidFill>
                    <a:srgbClr val="FFFFFF"/>
                  </a:solidFill>
                  <a:latin typeface="Poppins Medium"/>
                </a:rPr>
                <a:t>To znači da je fokus na “šta želiš postići”, a ne “kako”.</a:t>
              </a:r>
            </a:p>
            <a:p>
              <a:pPr>
                <a:lnSpc>
                  <a:spcPts val="3724"/>
                </a:lnSpc>
              </a:pPr>
            </a:p>
            <a:p>
              <a:pPr>
                <a:lnSpc>
                  <a:spcPts val="3724"/>
                </a:lnSpc>
              </a:pPr>
              <a:r>
                <a:rPr lang="en-US" sz="2499">
                  <a:solidFill>
                    <a:srgbClr val="FFFFFF"/>
                  </a:solidFill>
                  <a:latin typeface="Poppins Medium"/>
                </a:rPr>
                <a:t>Kod React-a je ključna stvar kako se upravlja stanjem.</a:t>
              </a:r>
            </a:p>
            <a:p>
              <a:pPr>
                <a:lnSpc>
                  <a:spcPts val="3724"/>
                </a:lnSpc>
              </a:pPr>
            </a:p>
            <a:p>
              <a:pPr>
                <a:lnSpc>
                  <a:spcPts val="3724"/>
                </a:lnSpc>
              </a:pPr>
              <a:r>
                <a:rPr lang="en-US" sz="2499">
                  <a:solidFill>
                    <a:srgbClr val="FFFFFF"/>
                  </a:solidFill>
                  <a:latin typeface="Poppins Medium"/>
                </a:rPr>
                <a:t>Razlozi zašto se koristi ovakva vrsta programiranja su:</a:t>
              </a:r>
            </a:p>
            <a:p>
              <a:pPr marL="539749" indent="-269875" lvl="1">
                <a:lnSpc>
                  <a:spcPts val="3724"/>
                </a:lnSpc>
                <a:buFont typeface="Arial"/>
                <a:buChar char="•"/>
              </a:pPr>
              <a:r>
                <a:rPr lang="en-US" sz="2499">
                  <a:solidFill>
                    <a:srgbClr val="FFFFFF"/>
                  </a:solidFill>
                  <a:latin typeface="Poppins Medium"/>
                </a:rPr>
                <a:t>Jednostavnost razumevanja koda</a:t>
              </a:r>
            </a:p>
            <a:p>
              <a:pPr marL="539749" indent="-269875" lvl="1">
                <a:lnSpc>
                  <a:spcPts val="3724"/>
                </a:lnSpc>
                <a:buFont typeface="Arial"/>
                <a:buChar char="•"/>
              </a:pPr>
              <a:r>
                <a:rPr lang="en-US" sz="2499">
                  <a:solidFill>
                    <a:srgbClr val="FFFFFF"/>
                  </a:solidFill>
                  <a:latin typeface="Poppins Medium"/>
                </a:rPr>
                <a:t>Lakše održavanje</a:t>
              </a:r>
            </a:p>
            <a:p>
              <a:pPr marL="539749" indent="-269875" lvl="1">
                <a:lnSpc>
                  <a:spcPts val="3724"/>
                </a:lnSpc>
                <a:buFont typeface="Arial"/>
                <a:buChar char="•"/>
              </a:pPr>
              <a:r>
                <a:rPr lang="en-US" sz="2499">
                  <a:solidFill>
                    <a:srgbClr val="FFFFFF"/>
                  </a:solidFill>
                  <a:latin typeface="Poppins Medium"/>
                </a:rPr>
                <a:t>Reaktivnost</a:t>
              </a:r>
            </a:p>
          </p:txBody>
        </p:sp>
      </p:grpSp>
      <p:sp>
        <p:nvSpPr>
          <p:cNvPr name="Freeform 5" id="5"/>
          <p:cNvSpPr/>
          <p:nvPr/>
        </p:nvSpPr>
        <p:spPr>
          <a:xfrm flipH="false" flipV="false" rot="0">
            <a:off x="14029115" y="0"/>
            <a:ext cx="4258885" cy="4282243"/>
          </a:xfrm>
          <a:custGeom>
            <a:avLst/>
            <a:gdLst/>
            <a:ahLst/>
            <a:cxnLst/>
            <a:rect r="r" b="b" t="t" l="l"/>
            <a:pathLst>
              <a:path h="4282243" w="4258885">
                <a:moveTo>
                  <a:pt x="0" y="0"/>
                </a:moveTo>
                <a:lnTo>
                  <a:pt x="4258885" y="0"/>
                </a:lnTo>
                <a:lnTo>
                  <a:pt x="4258885" y="4282243"/>
                </a:lnTo>
                <a:lnTo>
                  <a:pt x="0" y="4282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8668917" cy="7477125"/>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Context</a:t>
            </a:r>
          </a:p>
          <a:p>
            <a:pPr>
              <a:lnSpc>
                <a:spcPts val="3000"/>
              </a:lnSpc>
            </a:pPr>
          </a:p>
          <a:p>
            <a:pPr>
              <a:lnSpc>
                <a:spcPts val="3000"/>
              </a:lnSpc>
            </a:pPr>
            <a:r>
              <a:rPr lang="en-US" sz="2500">
                <a:solidFill>
                  <a:srgbClr val="FFFFFF"/>
                </a:solidFill>
                <a:latin typeface="Poppins Medium"/>
              </a:rPr>
              <a:t>U React-u predstavlja način kako za deljenje podataka između komponenti koje nisu direktno povezane. Korisno je da se upotrebi za teme, autentifikacju ili bilo koje druge globalne podatke.</a:t>
            </a:r>
          </a:p>
          <a:p>
            <a:pPr>
              <a:lnSpc>
                <a:spcPts val="3000"/>
              </a:lnSpc>
            </a:pPr>
          </a:p>
          <a:p>
            <a:pPr>
              <a:lnSpc>
                <a:spcPts val="3000"/>
              </a:lnSpc>
            </a:pPr>
            <a:r>
              <a:rPr lang="en-US" sz="2500">
                <a:solidFill>
                  <a:srgbClr val="FFFFFF"/>
                </a:solidFill>
                <a:latin typeface="Poppins Medium"/>
              </a:rPr>
              <a:t>Sastoji se iz dva dela:</a:t>
            </a:r>
          </a:p>
          <a:p>
            <a:pPr marL="539751" indent="-269876" lvl="1">
              <a:lnSpc>
                <a:spcPts val="3750"/>
              </a:lnSpc>
              <a:buFont typeface="Arial"/>
              <a:buChar char="•"/>
            </a:pPr>
            <a:r>
              <a:rPr lang="en-US" sz="2500">
                <a:solidFill>
                  <a:srgbClr val="FF3A54"/>
                </a:solidFill>
                <a:latin typeface="Poppins Medium Bold"/>
              </a:rPr>
              <a:t>Provider</a:t>
            </a:r>
            <a:r>
              <a:rPr lang="en-US" sz="2500">
                <a:solidFill>
                  <a:srgbClr val="FFFFFF"/>
                </a:solidFill>
                <a:latin typeface="Poppins Medium"/>
              </a:rPr>
              <a:t>: komponenta koja sadrži podatke koji će biti dostupni komponentama koje su obavijene ovom komponentom, odnsonso nalaze se unutar njene hijerarhije</a:t>
            </a:r>
          </a:p>
          <a:p>
            <a:pPr marL="539751" indent="-269876" lvl="1">
              <a:lnSpc>
                <a:spcPts val="3750"/>
              </a:lnSpc>
              <a:buFont typeface="Arial"/>
              <a:buChar char="•"/>
            </a:pPr>
            <a:r>
              <a:rPr lang="en-US" sz="2500">
                <a:solidFill>
                  <a:srgbClr val="FF3A54"/>
                </a:solidFill>
                <a:latin typeface="Poppins Medium Bold"/>
              </a:rPr>
              <a:t>Consumer</a:t>
            </a:r>
            <a:r>
              <a:rPr lang="en-US" sz="2500">
                <a:solidFill>
                  <a:srgbClr val="FFFFFF"/>
                </a:solidFill>
                <a:latin typeface="Poppins Medium"/>
              </a:rPr>
              <a:t>: komponenta koja koristi te podakte dostupne u context-u</a:t>
            </a:r>
          </a:p>
          <a:p>
            <a:pPr>
              <a:lnSpc>
                <a:spcPts val="3750"/>
              </a:lnSpc>
            </a:pPr>
          </a:p>
          <a:p>
            <a:pPr>
              <a:lnSpc>
                <a:spcPts val="3750"/>
              </a:lnSpc>
            </a:pP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780616" y="1323082"/>
            <a:ext cx="4885104" cy="3576737"/>
            <a:chOff x="0" y="0"/>
            <a:chExt cx="1286612" cy="942021"/>
          </a:xfrm>
        </p:grpSpPr>
        <p:sp>
          <p:nvSpPr>
            <p:cNvPr name="Freeform 5" id="5"/>
            <p:cNvSpPr/>
            <p:nvPr/>
          </p:nvSpPr>
          <p:spPr>
            <a:xfrm flipH="false" flipV="false" rot="0">
              <a:off x="0" y="0"/>
              <a:ext cx="1286612" cy="942021"/>
            </a:xfrm>
            <a:custGeom>
              <a:avLst/>
              <a:gdLst/>
              <a:ahLst/>
              <a:cxnLst/>
              <a:rect r="r" b="b" t="t" l="l"/>
              <a:pathLst>
                <a:path h="942021" w="1286612">
                  <a:moveTo>
                    <a:pt x="80825" y="0"/>
                  </a:moveTo>
                  <a:lnTo>
                    <a:pt x="1205787" y="0"/>
                  </a:lnTo>
                  <a:cubicBezTo>
                    <a:pt x="1227223" y="0"/>
                    <a:pt x="1247781" y="8515"/>
                    <a:pt x="1262939" y="23673"/>
                  </a:cubicBezTo>
                  <a:cubicBezTo>
                    <a:pt x="1278096" y="38831"/>
                    <a:pt x="1286612" y="59389"/>
                    <a:pt x="1286612" y="80825"/>
                  </a:cubicBezTo>
                  <a:lnTo>
                    <a:pt x="1286612" y="861196"/>
                  </a:lnTo>
                  <a:cubicBezTo>
                    <a:pt x="1286612" y="905835"/>
                    <a:pt x="1250425" y="942021"/>
                    <a:pt x="1205787" y="942021"/>
                  </a:cubicBezTo>
                  <a:lnTo>
                    <a:pt x="80825" y="942021"/>
                  </a:lnTo>
                  <a:cubicBezTo>
                    <a:pt x="36187" y="942021"/>
                    <a:pt x="0" y="905835"/>
                    <a:pt x="0" y="861196"/>
                  </a:cubicBezTo>
                  <a:lnTo>
                    <a:pt x="0" y="80825"/>
                  </a:lnTo>
                  <a:cubicBezTo>
                    <a:pt x="0" y="36187"/>
                    <a:pt x="36187" y="0"/>
                    <a:pt x="80825" y="0"/>
                  </a:cubicBezTo>
                  <a:close/>
                </a:path>
              </a:pathLst>
            </a:custGeom>
            <a:solidFill>
              <a:srgbClr val="0F2649"/>
            </a:solidFill>
          </p:spPr>
        </p:sp>
        <p:sp>
          <p:nvSpPr>
            <p:cNvPr name="TextBox 6" id="6"/>
            <p:cNvSpPr txBox="true"/>
            <p:nvPr/>
          </p:nvSpPr>
          <p:spPr>
            <a:xfrm>
              <a:off x="0" y="-190500"/>
              <a:ext cx="1286612" cy="1132521"/>
            </a:xfrm>
            <a:prstGeom prst="rect">
              <a:avLst/>
            </a:prstGeom>
          </p:spPr>
          <p:txBody>
            <a:bodyPr anchor="ctr" rtlCol="false" tIns="50800" lIns="50800" bIns="50800" rIns="50800"/>
            <a:lstStyle/>
            <a:p>
              <a:pPr algn="ctr">
                <a:lnSpc>
                  <a:spcPts val="4999"/>
                </a:lnSpc>
              </a:pPr>
            </a:p>
          </p:txBody>
        </p:sp>
      </p:grpSp>
      <p:sp>
        <p:nvSpPr>
          <p:cNvPr name="TextBox 7" id="7"/>
          <p:cNvSpPr txBox="true"/>
          <p:nvPr/>
        </p:nvSpPr>
        <p:spPr>
          <a:xfrm rot="0">
            <a:off x="11943800" y="1611417"/>
            <a:ext cx="4487217" cy="2073275"/>
          </a:xfrm>
          <a:prstGeom prst="rect">
            <a:avLst/>
          </a:prstGeom>
        </p:spPr>
        <p:txBody>
          <a:bodyPr anchor="t" rtlCol="false" tIns="0" lIns="0" bIns="0" rIns="0">
            <a:spAutoFit/>
          </a:bodyPr>
          <a:lstStyle/>
          <a:p>
            <a:pPr>
              <a:lnSpc>
                <a:spcPts val="4200"/>
              </a:lnSpc>
            </a:pPr>
            <a:r>
              <a:rPr lang="en-US" sz="3000">
                <a:solidFill>
                  <a:srgbClr val="FFFFFF"/>
                </a:solidFill>
                <a:latin typeface="Open Sans"/>
              </a:rPr>
              <a:t>Prednosti:</a:t>
            </a:r>
          </a:p>
          <a:p>
            <a:pPr marL="539749" indent="-269875" lvl="1">
              <a:lnSpc>
                <a:spcPts val="4249"/>
              </a:lnSpc>
              <a:buFont typeface="Arial"/>
              <a:buChar char="•"/>
            </a:pPr>
            <a:r>
              <a:rPr lang="en-US" sz="2499">
                <a:solidFill>
                  <a:srgbClr val="FFFFFF"/>
                </a:solidFill>
                <a:latin typeface="Open Sans"/>
              </a:rPr>
              <a:t>Jednostavno deljenje podataka</a:t>
            </a:r>
          </a:p>
          <a:p>
            <a:pPr marL="539749" indent="-269875" lvl="1">
              <a:lnSpc>
                <a:spcPts val="4249"/>
              </a:lnSpc>
              <a:buFont typeface="Arial"/>
              <a:buChar char="•"/>
            </a:pPr>
            <a:r>
              <a:rPr lang="en-US" sz="2499">
                <a:solidFill>
                  <a:srgbClr val="FFFFFF"/>
                </a:solidFill>
                <a:latin typeface="Open Sans"/>
              </a:rPr>
              <a:t>Smanjuje prop drilling</a:t>
            </a:r>
          </a:p>
        </p:txBody>
      </p:sp>
      <p:grpSp>
        <p:nvGrpSpPr>
          <p:cNvPr name="Group 8" id="8"/>
          <p:cNvGrpSpPr/>
          <p:nvPr/>
        </p:nvGrpSpPr>
        <p:grpSpPr>
          <a:xfrm rot="0">
            <a:off x="11780616" y="5659666"/>
            <a:ext cx="4885104" cy="3576737"/>
            <a:chOff x="0" y="0"/>
            <a:chExt cx="1286612" cy="942021"/>
          </a:xfrm>
        </p:grpSpPr>
        <p:sp>
          <p:nvSpPr>
            <p:cNvPr name="Freeform 9" id="9"/>
            <p:cNvSpPr/>
            <p:nvPr/>
          </p:nvSpPr>
          <p:spPr>
            <a:xfrm flipH="false" flipV="false" rot="0">
              <a:off x="0" y="0"/>
              <a:ext cx="1286612" cy="942021"/>
            </a:xfrm>
            <a:custGeom>
              <a:avLst/>
              <a:gdLst/>
              <a:ahLst/>
              <a:cxnLst/>
              <a:rect r="r" b="b" t="t" l="l"/>
              <a:pathLst>
                <a:path h="942021" w="1286612">
                  <a:moveTo>
                    <a:pt x="80825" y="0"/>
                  </a:moveTo>
                  <a:lnTo>
                    <a:pt x="1205787" y="0"/>
                  </a:lnTo>
                  <a:cubicBezTo>
                    <a:pt x="1227223" y="0"/>
                    <a:pt x="1247781" y="8515"/>
                    <a:pt x="1262939" y="23673"/>
                  </a:cubicBezTo>
                  <a:cubicBezTo>
                    <a:pt x="1278096" y="38831"/>
                    <a:pt x="1286612" y="59389"/>
                    <a:pt x="1286612" y="80825"/>
                  </a:cubicBezTo>
                  <a:lnTo>
                    <a:pt x="1286612" y="861196"/>
                  </a:lnTo>
                  <a:cubicBezTo>
                    <a:pt x="1286612" y="905835"/>
                    <a:pt x="1250425" y="942021"/>
                    <a:pt x="1205787" y="942021"/>
                  </a:cubicBezTo>
                  <a:lnTo>
                    <a:pt x="80825" y="942021"/>
                  </a:lnTo>
                  <a:cubicBezTo>
                    <a:pt x="36187" y="942021"/>
                    <a:pt x="0" y="905835"/>
                    <a:pt x="0" y="861196"/>
                  </a:cubicBezTo>
                  <a:lnTo>
                    <a:pt x="0" y="80825"/>
                  </a:lnTo>
                  <a:cubicBezTo>
                    <a:pt x="0" y="36187"/>
                    <a:pt x="36187" y="0"/>
                    <a:pt x="80825" y="0"/>
                  </a:cubicBezTo>
                  <a:close/>
                </a:path>
              </a:pathLst>
            </a:custGeom>
            <a:solidFill>
              <a:srgbClr val="0F2649"/>
            </a:solidFill>
          </p:spPr>
        </p:sp>
        <p:sp>
          <p:nvSpPr>
            <p:cNvPr name="TextBox 10" id="10"/>
            <p:cNvSpPr txBox="true"/>
            <p:nvPr/>
          </p:nvSpPr>
          <p:spPr>
            <a:xfrm>
              <a:off x="0" y="-190500"/>
              <a:ext cx="1286612" cy="1132521"/>
            </a:xfrm>
            <a:prstGeom prst="rect">
              <a:avLst/>
            </a:prstGeom>
          </p:spPr>
          <p:txBody>
            <a:bodyPr anchor="ctr" rtlCol="false" tIns="50800" lIns="50800" bIns="50800" rIns="50800"/>
            <a:lstStyle/>
            <a:p>
              <a:pPr algn="ctr">
                <a:lnSpc>
                  <a:spcPts val="4999"/>
                </a:lnSpc>
              </a:pPr>
            </a:p>
          </p:txBody>
        </p:sp>
      </p:grpSp>
      <p:sp>
        <p:nvSpPr>
          <p:cNvPr name="TextBox 11" id="11"/>
          <p:cNvSpPr txBox="true"/>
          <p:nvPr/>
        </p:nvSpPr>
        <p:spPr>
          <a:xfrm rot="0">
            <a:off x="11943800" y="5849422"/>
            <a:ext cx="4487217" cy="3140075"/>
          </a:xfrm>
          <a:prstGeom prst="rect">
            <a:avLst/>
          </a:prstGeom>
        </p:spPr>
        <p:txBody>
          <a:bodyPr anchor="t" rtlCol="false" tIns="0" lIns="0" bIns="0" rIns="0">
            <a:spAutoFit/>
          </a:bodyPr>
          <a:lstStyle/>
          <a:p>
            <a:pPr>
              <a:lnSpc>
                <a:spcPts val="4200"/>
              </a:lnSpc>
            </a:pPr>
            <a:r>
              <a:rPr lang="en-US" sz="3000">
                <a:solidFill>
                  <a:srgbClr val="FFFFFF"/>
                </a:solidFill>
                <a:latin typeface="Open Sans"/>
              </a:rPr>
              <a:t>Mane:</a:t>
            </a:r>
          </a:p>
          <a:p>
            <a:pPr marL="539749" indent="-269875" lvl="1">
              <a:lnSpc>
                <a:spcPts val="4249"/>
              </a:lnSpc>
              <a:buFont typeface="Arial"/>
              <a:buChar char="•"/>
            </a:pPr>
            <a:r>
              <a:rPr lang="en-US" sz="2499">
                <a:solidFill>
                  <a:srgbClr val="FFFFFF"/>
                </a:solidFill>
                <a:latin typeface="Open Sans"/>
              </a:rPr>
              <a:t>Teže praćenje toka podataka</a:t>
            </a:r>
          </a:p>
          <a:p>
            <a:pPr marL="539749" indent="-269875" lvl="1">
              <a:lnSpc>
                <a:spcPts val="4249"/>
              </a:lnSpc>
              <a:buFont typeface="Arial"/>
              <a:buChar char="•"/>
            </a:pPr>
            <a:r>
              <a:rPr lang="en-US" sz="2499">
                <a:solidFill>
                  <a:srgbClr val="FFFFFF"/>
                </a:solidFill>
                <a:latin typeface="Open Sans"/>
              </a:rPr>
              <a:t>Performanski problemi</a:t>
            </a:r>
          </a:p>
          <a:p>
            <a:pPr marL="539749" indent="-269875" lvl="1">
              <a:lnSpc>
                <a:spcPts val="4249"/>
              </a:lnSpc>
              <a:buFont typeface="Arial"/>
              <a:buChar char="•"/>
            </a:pPr>
            <a:r>
              <a:rPr lang="en-US" sz="2499">
                <a:solidFill>
                  <a:srgbClr val="FFFFFF"/>
                </a:solidFill>
                <a:latin typeface="Open Sans"/>
              </a:rPr>
              <a:t>Nepraktičan za male aplikacije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1428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useContext</a:t>
            </a:r>
          </a:p>
          <a:p>
            <a:pPr>
              <a:lnSpc>
                <a:spcPts val="3000"/>
              </a:lnSpc>
            </a:pP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950224" y="5127524"/>
            <a:ext cx="9210123" cy="505434"/>
          </a:xfrm>
          <a:custGeom>
            <a:avLst/>
            <a:gdLst/>
            <a:ahLst/>
            <a:cxnLst/>
            <a:rect r="r" b="b" t="t" l="l"/>
            <a:pathLst>
              <a:path h="505434" w="9210123">
                <a:moveTo>
                  <a:pt x="0" y="0"/>
                </a:moveTo>
                <a:lnTo>
                  <a:pt x="9210123" y="0"/>
                </a:lnTo>
                <a:lnTo>
                  <a:pt x="9210123" y="505433"/>
                </a:lnTo>
                <a:lnTo>
                  <a:pt x="0" y="505433"/>
                </a:lnTo>
                <a:lnTo>
                  <a:pt x="0" y="0"/>
                </a:lnTo>
                <a:close/>
              </a:path>
            </a:pathLst>
          </a:custGeom>
          <a:blipFill>
            <a:blip r:embed="rId5"/>
            <a:stretch>
              <a:fillRect l="0" t="0" r="0" b="0"/>
            </a:stretch>
          </a:blipFill>
        </p:spPr>
      </p:sp>
      <p:sp>
        <p:nvSpPr>
          <p:cNvPr name="Freeform 5" id="5"/>
          <p:cNvSpPr/>
          <p:nvPr/>
        </p:nvSpPr>
        <p:spPr>
          <a:xfrm flipH="false" flipV="false" rot="0">
            <a:off x="3950224" y="2345299"/>
            <a:ext cx="9210123" cy="2782225"/>
          </a:xfrm>
          <a:custGeom>
            <a:avLst/>
            <a:gdLst/>
            <a:ahLst/>
            <a:cxnLst/>
            <a:rect r="r" b="b" t="t" l="l"/>
            <a:pathLst>
              <a:path h="2782225" w="9210123">
                <a:moveTo>
                  <a:pt x="0" y="0"/>
                </a:moveTo>
                <a:lnTo>
                  <a:pt x="9210123" y="0"/>
                </a:lnTo>
                <a:lnTo>
                  <a:pt x="9210123" y="2782225"/>
                </a:lnTo>
                <a:lnTo>
                  <a:pt x="0" y="2782225"/>
                </a:lnTo>
                <a:lnTo>
                  <a:pt x="0" y="0"/>
                </a:lnTo>
                <a:close/>
              </a:path>
            </a:pathLst>
          </a:custGeom>
          <a:blipFill>
            <a:blip r:embed="rId6"/>
            <a:stretch>
              <a:fillRect l="0" t="0" r="0" b="0"/>
            </a:stretch>
          </a:blipFill>
        </p:spPr>
      </p:sp>
      <p:sp>
        <p:nvSpPr>
          <p:cNvPr name="Freeform 6" id="6"/>
          <p:cNvSpPr/>
          <p:nvPr/>
        </p:nvSpPr>
        <p:spPr>
          <a:xfrm flipH="false" flipV="false" rot="0">
            <a:off x="2970274" y="6082272"/>
            <a:ext cx="11170023" cy="2599302"/>
          </a:xfrm>
          <a:custGeom>
            <a:avLst/>
            <a:gdLst/>
            <a:ahLst/>
            <a:cxnLst/>
            <a:rect r="r" b="b" t="t" l="l"/>
            <a:pathLst>
              <a:path h="2599302" w="11170023">
                <a:moveTo>
                  <a:pt x="0" y="0"/>
                </a:moveTo>
                <a:lnTo>
                  <a:pt x="11170023" y="0"/>
                </a:lnTo>
                <a:lnTo>
                  <a:pt x="11170023" y="2599302"/>
                </a:lnTo>
                <a:lnTo>
                  <a:pt x="0" y="2599302"/>
                </a:lnTo>
                <a:lnTo>
                  <a:pt x="0" y="0"/>
                </a:lnTo>
                <a:close/>
              </a:path>
            </a:pathLst>
          </a:custGeom>
          <a:blipFill>
            <a:blip r:embed="rId7"/>
            <a:stretch>
              <a:fillRect l="0" t="-81744"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6850062"/>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Custom hook</a:t>
            </a:r>
          </a:p>
          <a:p>
            <a:pPr>
              <a:lnSpc>
                <a:spcPts val="3000"/>
              </a:lnSpc>
            </a:pPr>
          </a:p>
          <a:p>
            <a:pPr>
              <a:lnSpc>
                <a:spcPts val="3000"/>
              </a:lnSpc>
            </a:pPr>
            <a:r>
              <a:rPr lang="en-US" sz="2500">
                <a:solidFill>
                  <a:srgbClr val="FFFFFF"/>
                </a:solidFill>
                <a:latin typeface="Poppins Medium"/>
              </a:rPr>
              <a:t>Custom hook se odnosi na hook koji programer sam razvija radi njegove potrebe zbog neke funkcionalnosti. </a:t>
            </a:r>
          </a:p>
          <a:p>
            <a:pPr>
              <a:lnSpc>
                <a:spcPts val="3000"/>
              </a:lnSpc>
            </a:pPr>
          </a:p>
          <a:p>
            <a:pPr>
              <a:lnSpc>
                <a:spcPts val="3000"/>
              </a:lnSpc>
            </a:pPr>
            <a:r>
              <a:rPr lang="en-US" sz="2500">
                <a:solidFill>
                  <a:srgbClr val="FFFFFF"/>
                </a:solidFill>
                <a:latin typeface="Poppins Medium"/>
              </a:rPr>
              <a:t>Oni omogućavaju da se izdvoji lohika komponenti u funkcije koje mogu da se koriste ponovo bilo gde unutar aplikacije i na veoma lak način.</a:t>
            </a:r>
          </a:p>
          <a:p>
            <a:pPr>
              <a:lnSpc>
                <a:spcPts val="3000"/>
              </a:lnSpc>
            </a:pPr>
          </a:p>
          <a:p>
            <a:pPr>
              <a:lnSpc>
                <a:spcPts val="3000"/>
              </a:lnSpc>
            </a:pPr>
            <a:r>
              <a:rPr lang="en-US" sz="2500">
                <a:solidFill>
                  <a:srgbClr val="FFFFFF"/>
                </a:solidFill>
                <a:latin typeface="Poppins Medium"/>
              </a:rPr>
              <a:t>Razlozi zašto je dobro da se kreiraju custom hook-ovi su:</a:t>
            </a:r>
          </a:p>
          <a:p>
            <a:pPr marL="539751" indent="-269876" lvl="1">
              <a:lnSpc>
                <a:spcPts val="3725"/>
              </a:lnSpc>
              <a:buFont typeface="Arial"/>
              <a:buChar char="•"/>
            </a:pPr>
            <a:r>
              <a:rPr lang="en-US" sz="2500">
                <a:solidFill>
                  <a:srgbClr val="FFFFFF"/>
                </a:solidFill>
                <a:latin typeface="Poppins Medium"/>
              </a:rPr>
              <a:t>Izdvajanje i deljenje logike između komponenti </a:t>
            </a:r>
          </a:p>
          <a:p>
            <a:pPr marL="539751" indent="-269876" lvl="1">
              <a:lnSpc>
                <a:spcPts val="3725"/>
              </a:lnSpc>
              <a:buFont typeface="Arial"/>
              <a:buChar char="•"/>
            </a:pPr>
            <a:r>
              <a:rPr lang="en-US" sz="2500">
                <a:solidFill>
                  <a:srgbClr val="FFFFFF"/>
                </a:solidFill>
                <a:latin typeface="Poppins Medium"/>
              </a:rPr>
              <a:t>Organizovaniji kod</a:t>
            </a:r>
          </a:p>
          <a:p>
            <a:pPr marL="539751" indent="-269876" lvl="1">
              <a:lnSpc>
                <a:spcPts val="3725"/>
              </a:lnSpc>
              <a:buFont typeface="Arial"/>
              <a:buChar char="•"/>
            </a:pPr>
            <a:r>
              <a:rPr lang="en-US" sz="2500">
                <a:solidFill>
                  <a:srgbClr val="FFFFFF"/>
                </a:solidFill>
                <a:latin typeface="Poppins Medium"/>
              </a:rPr>
              <a:t>Lakše testiranje</a:t>
            </a:r>
          </a:p>
          <a:p>
            <a:pPr marL="539751" indent="-269876" lvl="1">
              <a:lnSpc>
                <a:spcPts val="3725"/>
              </a:lnSpc>
              <a:buFont typeface="Arial"/>
              <a:buChar char="•"/>
            </a:pPr>
            <a:r>
              <a:rPr lang="en-US" sz="2500">
                <a:solidFill>
                  <a:srgbClr val="FFFFFF"/>
                </a:solidFill>
                <a:latin typeface="Poppins Medium"/>
              </a:rPr>
              <a:t>Lakše upravljanje stanjem</a:t>
            </a:r>
          </a:p>
          <a:p>
            <a:pPr marL="539751" indent="-269876" lvl="1">
              <a:lnSpc>
                <a:spcPts val="3725"/>
              </a:lnSpc>
              <a:buFont typeface="Arial"/>
              <a:buChar char="•"/>
            </a:pPr>
            <a:r>
              <a:rPr lang="en-US" sz="2500">
                <a:solidFill>
                  <a:srgbClr val="FFFFFF"/>
                </a:solidFill>
                <a:latin typeface="Poppins Medium"/>
              </a:rPr>
              <a:t>Smanjuje se kod koji se ponavlja</a:t>
            </a:r>
          </a:p>
          <a:p>
            <a:pPr marL="539751" indent="-269876" lvl="1">
              <a:lnSpc>
                <a:spcPts val="3725"/>
              </a:lnSpc>
              <a:buFont typeface="Arial"/>
              <a:buChar char="•"/>
            </a:pPr>
            <a:r>
              <a:rPr lang="en-US" sz="2500">
                <a:solidFill>
                  <a:srgbClr val="FFFFFF"/>
                </a:solidFill>
                <a:latin typeface="Poppins Medium"/>
              </a:rPr>
              <a:t>Čitljiviji koda</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5642902" cy="74231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useSignalR</a:t>
            </a:r>
          </a:p>
          <a:p>
            <a:pPr>
              <a:lnSpc>
                <a:spcPts val="3000"/>
              </a:lnSpc>
            </a:pPr>
          </a:p>
          <a:p>
            <a:pPr>
              <a:lnSpc>
                <a:spcPts val="4000"/>
              </a:lnSpc>
            </a:pPr>
            <a:r>
              <a:rPr lang="en-US" sz="2500">
                <a:solidFill>
                  <a:srgbClr val="FFFFFF"/>
                </a:solidFill>
                <a:latin typeface="Poppins Medium"/>
              </a:rPr>
              <a:t>Ovo je primer custom hook-a koji treba da obavlja pribavljanje podataka u realnom vremenu korišćenjem signalR-a. </a:t>
            </a:r>
          </a:p>
          <a:p>
            <a:pPr>
              <a:lnSpc>
                <a:spcPts val="4000"/>
              </a:lnSpc>
            </a:pPr>
          </a:p>
          <a:p>
            <a:pPr>
              <a:lnSpc>
                <a:spcPts val="4000"/>
              </a:lnSpc>
            </a:pPr>
            <a:r>
              <a:rPr lang="en-US" sz="2500">
                <a:solidFill>
                  <a:srgbClr val="FFFFFF"/>
                </a:solidFill>
                <a:latin typeface="Poppins Medium"/>
              </a:rPr>
              <a:t>SignalR je biblioteka koja omogućava dvosmernu komunikaciju između klijenata i serveera u realnom vremenu, a uz pomoć nje se kreiraju aplikacije koje zahtevaju brzu i efikasnu komunikaciju.</a:t>
            </a:r>
          </a:p>
        </p:txBody>
      </p:sp>
      <p:sp>
        <p:nvSpPr>
          <p:cNvPr name="Freeform 3" id="3"/>
          <p:cNvSpPr/>
          <p:nvPr/>
        </p:nvSpPr>
        <p:spPr>
          <a:xfrm flipH="false" flipV="false" rot="-5400000">
            <a:off x="9122" y="-9122"/>
            <a:ext cx="3326503" cy="3344747"/>
          </a:xfrm>
          <a:custGeom>
            <a:avLst/>
            <a:gdLst/>
            <a:ahLst/>
            <a:cxnLst/>
            <a:rect r="r" b="b" t="t" l="l"/>
            <a:pathLst>
              <a:path h="3344747" w="3326503">
                <a:moveTo>
                  <a:pt x="0" y="0"/>
                </a:moveTo>
                <a:lnTo>
                  <a:pt x="3326503" y="0"/>
                </a:lnTo>
                <a:lnTo>
                  <a:pt x="3326503" y="3344747"/>
                </a:lnTo>
                <a:lnTo>
                  <a:pt x="0" y="33447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23318" y="1258555"/>
            <a:ext cx="8769385" cy="7769889"/>
          </a:xfrm>
          <a:custGeom>
            <a:avLst/>
            <a:gdLst/>
            <a:ahLst/>
            <a:cxnLst/>
            <a:rect r="r" b="b" t="t" l="l"/>
            <a:pathLst>
              <a:path h="7769889" w="8769385">
                <a:moveTo>
                  <a:pt x="0" y="0"/>
                </a:moveTo>
                <a:lnTo>
                  <a:pt x="8769386" y="0"/>
                </a:lnTo>
                <a:lnTo>
                  <a:pt x="8769386" y="7769890"/>
                </a:lnTo>
                <a:lnTo>
                  <a:pt x="0" y="7769890"/>
                </a:lnTo>
                <a:lnTo>
                  <a:pt x="0" y="0"/>
                </a:lnTo>
                <a:close/>
              </a:path>
            </a:pathLst>
          </a:custGeom>
          <a:blipFill>
            <a:blip r:embed="rId5"/>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3333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Fetching data</a:t>
            </a:r>
          </a:p>
          <a:p>
            <a:pPr>
              <a:lnSpc>
                <a:spcPts val="3000"/>
              </a:lnSpc>
            </a:pPr>
          </a:p>
          <a:p>
            <a:pPr>
              <a:lnSpc>
                <a:spcPts val="3000"/>
              </a:lnSpc>
            </a:pPr>
            <a:r>
              <a:rPr lang="en-US" sz="2500">
                <a:solidFill>
                  <a:srgbClr val="FFFFFF"/>
                </a:solidFill>
                <a:latin typeface="Poppins Medium"/>
              </a:rPr>
              <a:t>Kako bi postojali podaci koji će da se prikazuju unutar aplikacije, neophodno je da se izvrši data fetch. To se postiže korišćenjem fetch API-ja ili pomoću neke third-party library kao što je Axios.</a:t>
            </a:r>
          </a:p>
          <a:p>
            <a:pPr>
              <a:lnSpc>
                <a:spcPts val="3000"/>
              </a:lnSpc>
            </a:pPr>
          </a:p>
          <a:p>
            <a:pPr>
              <a:lnSpc>
                <a:spcPts val="3000"/>
              </a:lnSpc>
            </a:pP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88528" y="3874896"/>
            <a:ext cx="9036437" cy="5069221"/>
          </a:xfrm>
          <a:custGeom>
            <a:avLst/>
            <a:gdLst/>
            <a:ahLst/>
            <a:cxnLst/>
            <a:rect r="r" b="b" t="t" l="l"/>
            <a:pathLst>
              <a:path h="5069221" w="9036437">
                <a:moveTo>
                  <a:pt x="0" y="0"/>
                </a:moveTo>
                <a:lnTo>
                  <a:pt x="9036438" y="0"/>
                </a:lnTo>
                <a:lnTo>
                  <a:pt x="9036438" y="5069221"/>
                </a:lnTo>
                <a:lnTo>
                  <a:pt x="0" y="5069221"/>
                </a:lnTo>
                <a:lnTo>
                  <a:pt x="0" y="0"/>
                </a:lnTo>
                <a:close/>
              </a:path>
            </a:pathLst>
          </a:custGeom>
          <a:blipFill>
            <a:blip r:embed="rId5"/>
            <a:stretch>
              <a:fillRect l="0" t="0" r="0" b="0"/>
            </a:stretch>
          </a:blipFill>
        </p:spPr>
      </p:sp>
      <p:sp>
        <p:nvSpPr>
          <p:cNvPr name="Freeform 5" id="5"/>
          <p:cNvSpPr/>
          <p:nvPr/>
        </p:nvSpPr>
        <p:spPr>
          <a:xfrm flipH="false" flipV="false" rot="0">
            <a:off x="496815" y="3874896"/>
            <a:ext cx="8058470" cy="5069221"/>
          </a:xfrm>
          <a:custGeom>
            <a:avLst/>
            <a:gdLst/>
            <a:ahLst/>
            <a:cxnLst/>
            <a:rect r="r" b="b" t="t" l="l"/>
            <a:pathLst>
              <a:path h="5069221" w="8058470">
                <a:moveTo>
                  <a:pt x="0" y="0"/>
                </a:moveTo>
                <a:lnTo>
                  <a:pt x="8058471" y="0"/>
                </a:lnTo>
                <a:lnTo>
                  <a:pt x="8058471" y="5069221"/>
                </a:lnTo>
                <a:lnTo>
                  <a:pt x="0" y="5069221"/>
                </a:lnTo>
                <a:lnTo>
                  <a:pt x="0" y="0"/>
                </a:lnTo>
                <a:close/>
              </a:path>
            </a:pathLst>
          </a:custGeom>
          <a:blipFill>
            <a:blip r:embed="rId6"/>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8115300" cy="8334375"/>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React router</a:t>
            </a:r>
          </a:p>
          <a:p>
            <a:pPr>
              <a:lnSpc>
                <a:spcPts val="3000"/>
              </a:lnSpc>
            </a:pPr>
          </a:p>
          <a:p>
            <a:pPr>
              <a:lnSpc>
                <a:spcPts val="3000"/>
              </a:lnSpc>
            </a:pPr>
            <a:r>
              <a:rPr lang="en-US" sz="2500">
                <a:solidFill>
                  <a:srgbClr val="FFFFFF"/>
                </a:solidFill>
                <a:latin typeface="Poppins Medium"/>
              </a:rPr>
              <a:t>React Router je biblioteka za upravljanje rutama u React aplikacijama, a ona omogućava i organizaciju i manipulaciju URL-om i time se omogućava dinamičko prikazivanje raziličtih delova korisničkog interfejsa</a:t>
            </a:r>
          </a:p>
          <a:p>
            <a:pPr>
              <a:lnSpc>
                <a:spcPts val="3000"/>
              </a:lnSpc>
            </a:pPr>
          </a:p>
          <a:p>
            <a:pPr>
              <a:lnSpc>
                <a:spcPts val="3000"/>
              </a:lnSpc>
            </a:pPr>
            <a:r>
              <a:rPr lang="en-US" sz="2500">
                <a:solidFill>
                  <a:srgbClr val="FFFFFF"/>
                </a:solidFill>
                <a:latin typeface="Poppins Medium"/>
              </a:rPr>
              <a:t>Funkcionalnost:</a:t>
            </a:r>
          </a:p>
          <a:p>
            <a:pPr marL="539751" indent="-269876" lvl="1">
              <a:lnSpc>
                <a:spcPts val="3750"/>
              </a:lnSpc>
              <a:buFont typeface="Arial"/>
              <a:buChar char="•"/>
            </a:pPr>
            <a:r>
              <a:rPr lang="en-US" sz="2500">
                <a:solidFill>
                  <a:srgbClr val="FFFFFF"/>
                </a:solidFill>
                <a:latin typeface="Poppins Medium"/>
              </a:rPr>
              <a:t>Deklarativno definisanje ruta</a:t>
            </a:r>
          </a:p>
          <a:p>
            <a:pPr marL="539751" indent="-269876" lvl="1">
              <a:lnSpc>
                <a:spcPts val="3750"/>
              </a:lnSpc>
              <a:buFont typeface="Arial"/>
              <a:buChar char="•"/>
            </a:pPr>
            <a:r>
              <a:rPr lang="en-US" sz="2500">
                <a:solidFill>
                  <a:srgbClr val="FFFFFF"/>
                </a:solidFill>
                <a:latin typeface="Poppins Medium"/>
              </a:rPr>
              <a:t>Upravljanje istorijom pregledača</a:t>
            </a:r>
          </a:p>
          <a:p>
            <a:pPr marL="539751" indent="-269876" lvl="1">
              <a:lnSpc>
                <a:spcPts val="3750"/>
              </a:lnSpc>
              <a:buFont typeface="Arial"/>
              <a:buChar char="•"/>
            </a:pPr>
            <a:r>
              <a:rPr lang="en-US" sz="2500">
                <a:solidFill>
                  <a:srgbClr val="FFFFFF"/>
                </a:solidFill>
                <a:latin typeface="Poppins Medium"/>
              </a:rPr>
              <a:t>Ugnježdene rute</a:t>
            </a:r>
          </a:p>
          <a:p>
            <a:pPr marL="539751" indent="-269876" lvl="1">
              <a:lnSpc>
                <a:spcPts val="3750"/>
              </a:lnSpc>
              <a:buFont typeface="Arial"/>
              <a:buChar char="•"/>
            </a:pPr>
            <a:r>
              <a:rPr lang="en-US" sz="2500">
                <a:solidFill>
                  <a:srgbClr val="FFFFFF"/>
                </a:solidFill>
                <a:latin typeface="Poppins Medium"/>
              </a:rPr>
              <a:t>Prenos parametara ili podataka između delova apliakcije</a:t>
            </a:r>
          </a:p>
          <a:p>
            <a:pPr>
              <a:lnSpc>
                <a:spcPts val="3750"/>
              </a:lnSpc>
            </a:pPr>
          </a:p>
          <a:p>
            <a:pPr>
              <a:lnSpc>
                <a:spcPts val="3750"/>
              </a:lnSpc>
            </a:pPr>
            <a:r>
              <a:rPr lang="en-US" sz="2500">
                <a:solidFill>
                  <a:srgbClr val="FFFFFF"/>
                </a:solidFill>
                <a:latin typeface="Poppins Medium"/>
              </a:rPr>
              <a:t>Unutar &lt;Router&gt; komponente treba da se navedu rute koje postoje i koje se komponente na tim rutama renderuju.</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2844059"/>
            <a:ext cx="8580125" cy="5465588"/>
          </a:xfrm>
          <a:custGeom>
            <a:avLst/>
            <a:gdLst/>
            <a:ahLst/>
            <a:cxnLst/>
            <a:rect r="r" b="b" t="t" l="l"/>
            <a:pathLst>
              <a:path h="5465588" w="8580125">
                <a:moveTo>
                  <a:pt x="0" y="0"/>
                </a:moveTo>
                <a:lnTo>
                  <a:pt x="8580125" y="0"/>
                </a:lnTo>
                <a:lnTo>
                  <a:pt x="8580125" y="5465588"/>
                </a:lnTo>
                <a:lnTo>
                  <a:pt x="0" y="5465588"/>
                </a:lnTo>
                <a:lnTo>
                  <a:pt x="0" y="0"/>
                </a:lnTo>
                <a:close/>
              </a:path>
            </a:pathLst>
          </a:custGeom>
          <a:blipFill>
            <a:blip r:embed="rId5"/>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0539307" cy="8429625"/>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Redux</a:t>
            </a:r>
          </a:p>
          <a:p>
            <a:pPr>
              <a:lnSpc>
                <a:spcPts val="3000"/>
              </a:lnSpc>
            </a:pPr>
          </a:p>
          <a:p>
            <a:pPr>
              <a:lnSpc>
                <a:spcPts val="3000"/>
              </a:lnSpc>
            </a:pPr>
            <a:r>
              <a:rPr lang="en-US" sz="2500">
                <a:solidFill>
                  <a:srgbClr val="FFFFFF"/>
                </a:solidFill>
                <a:latin typeface="Poppins Medium"/>
              </a:rPr>
              <a:t>Redux je JavaScript biblioteka koja se koristi unutar React aplikacijama kako bi se upravljalo stanjem aplikacije. Glavni cilj jeste da se olakša upravljanje stanjem, posebno kada je aplikacija kompleksna.</a:t>
            </a:r>
          </a:p>
          <a:p>
            <a:pPr>
              <a:lnSpc>
                <a:spcPts val="3000"/>
              </a:lnSpc>
            </a:pPr>
          </a:p>
          <a:p>
            <a:pPr>
              <a:lnSpc>
                <a:spcPts val="3000"/>
              </a:lnSpc>
            </a:pPr>
            <a:r>
              <a:rPr lang="en-US" sz="2500">
                <a:solidFill>
                  <a:srgbClr val="FFFFFF"/>
                </a:solidFill>
                <a:latin typeface="Poppins Medium"/>
              </a:rPr>
              <a:t>Glavni koncepti kod Redux-a su:</a:t>
            </a:r>
          </a:p>
          <a:p>
            <a:pPr marL="539751" indent="-269876" lvl="1">
              <a:lnSpc>
                <a:spcPts val="3750"/>
              </a:lnSpc>
              <a:buFont typeface="Arial"/>
              <a:buChar char="•"/>
            </a:pPr>
            <a:r>
              <a:rPr lang="en-US" sz="2500">
                <a:solidFill>
                  <a:srgbClr val="FF3A54"/>
                </a:solidFill>
                <a:latin typeface="Poppins Medium Bold"/>
              </a:rPr>
              <a:t>Store</a:t>
            </a:r>
            <a:r>
              <a:rPr lang="en-US" sz="2500">
                <a:solidFill>
                  <a:srgbClr val="FFFFFF"/>
                </a:solidFill>
                <a:latin typeface="Poppins Medium"/>
              </a:rPr>
              <a:t>: svi podaci koji se koriste u aplikaciji se ovde smeštaju</a:t>
            </a:r>
          </a:p>
          <a:p>
            <a:pPr marL="539751" indent="-269876" lvl="1">
              <a:lnSpc>
                <a:spcPts val="3750"/>
              </a:lnSpc>
              <a:buFont typeface="Arial"/>
              <a:buChar char="•"/>
            </a:pPr>
            <a:r>
              <a:rPr lang="en-US" sz="2500">
                <a:solidFill>
                  <a:srgbClr val="FF3A54"/>
                </a:solidFill>
                <a:latin typeface="Poppins Medium Bold"/>
              </a:rPr>
              <a:t>Actions</a:t>
            </a:r>
            <a:r>
              <a:rPr lang="en-US" sz="2500">
                <a:solidFill>
                  <a:srgbClr val="FFFFFF"/>
                </a:solidFill>
                <a:latin typeface="Poppins Medium"/>
              </a:rPr>
              <a:t>: akcije koje su objekti i opisuju događaje ili promene u aplikaciji</a:t>
            </a:r>
          </a:p>
          <a:p>
            <a:pPr marL="539751" indent="-269876" lvl="1">
              <a:lnSpc>
                <a:spcPts val="3750"/>
              </a:lnSpc>
              <a:buFont typeface="Arial"/>
              <a:buChar char="•"/>
            </a:pPr>
            <a:r>
              <a:rPr lang="en-US" sz="2500">
                <a:solidFill>
                  <a:srgbClr val="FF3A54"/>
                </a:solidFill>
                <a:latin typeface="Poppins Medium Bold"/>
              </a:rPr>
              <a:t>Reducers</a:t>
            </a:r>
            <a:r>
              <a:rPr lang="en-US" sz="2500">
                <a:solidFill>
                  <a:srgbClr val="FFFFFF"/>
                </a:solidFill>
                <a:latin typeface="Poppins Medium"/>
              </a:rPr>
              <a:t>: funkcije koje opisuju kako se stanje aplikacije menja u odgovoru na akcije</a:t>
            </a:r>
          </a:p>
          <a:p>
            <a:pPr marL="539751" indent="-269876" lvl="1">
              <a:lnSpc>
                <a:spcPts val="3750"/>
              </a:lnSpc>
              <a:buFont typeface="Arial"/>
              <a:buChar char="•"/>
            </a:pPr>
            <a:r>
              <a:rPr lang="en-US" sz="2500">
                <a:solidFill>
                  <a:srgbClr val="FF3A54"/>
                </a:solidFill>
                <a:latin typeface="Poppins Medium Bold"/>
              </a:rPr>
              <a:t>Dispatch</a:t>
            </a:r>
            <a:r>
              <a:rPr lang="en-US" sz="2500">
                <a:solidFill>
                  <a:srgbClr val="FFFFFF"/>
                </a:solidFill>
                <a:latin typeface="Poppins Medium"/>
              </a:rPr>
              <a:t>: predstavlja proces slanja akcija reducer-ima. Kada se dogodi neki događaj u aplikaciji, stvara se odgovarajuća akcija i to se putem dispečovanja šalje Redux store-u</a:t>
            </a:r>
          </a:p>
          <a:p>
            <a:pPr marL="539751" indent="-269876" lvl="1">
              <a:lnSpc>
                <a:spcPts val="3750"/>
              </a:lnSpc>
              <a:buFont typeface="Arial"/>
              <a:buChar char="•"/>
            </a:pPr>
            <a:r>
              <a:rPr lang="en-US" sz="2500">
                <a:solidFill>
                  <a:srgbClr val="FF3A54"/>
                </a:solidFill>
                <a:latin typeface="Poppins Medium Bold"/>
              </a:rPr>
              <a:t>Subsribe</a:t>
            </a:r>
            <a:r>
              <a:rPr lang="en-US" sz="2500">
                <a:solidFill>
                  <a:srgbClr val="FFFFFF"/>
                </a:solidFill>
                <a:latin typeface="Poppins Medium"/>
              </a:rPr>
              <a:t>: komponente koje žele promene u stanju se pretplaćuju na Redux store</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780616" y="1323082"/>
            <a:ext cx="4885104" cy="3576737"/>
            <a:chOff x="0" y="0"/>
            <a:chExt cx="1286612" cy="942021"/>
          </a:xfrm>
        </p:grpSpPr>
        <p:sp>
          <p:nvSpPr>
            <p:cNvPr name="Freeform 5" id="5"/>
            <p:cNvSpPr/>
            <p:nvPr/>
          </p:nvSpPr>
          <p:spPr>
            <a:xfrm flipH="false" flipV="false" rot="0">
              <a:off x="0" y="0"/>
              <a:ext cx="1286612" cy="942021"/>
            </a:xfrm>
            <a:custGeom>
              <a:avLst/>
              <a:gdLst/>
              <a:ahLst/>
              <a:cxnLst/>
              <a:rect r="r" b="b" t="t" l="l"/>
              <a:pathLst>
                <a:path h="942021" w="1286612">
                  <a:moveTo>
                    <a:pt x="80825" y="0"/>
                  </a:moveTo>
                  <a:lnTo>
                    <a:pt x="1205787" y="0"/>
                  </a:lnTo>
                  <a:cubicBezTo>
                    <a:pt x="1227223" y="0"/>
                    <a:pt x="1247781" y="8515"/>
                    <a:pt x="1262939" y="23673"/>
                  </a:cubicBezTo>
                  <a:cubicBezTo>
                    <a:pt x="1278096" y="38831"/>
                    <a:pt x="1286612" y="59389"/>
                    <a:pt x="1286612" y="80825"/>
                  </a:cubicBezTo>
                  <a:lnTo>
                    <a:pt x="1286612" y="861196"/>
                  </a:lnTo>
                  <a:cubicBezTo>
                    <a:pt x="1286612" y="905835"/>
                    <a:pt x="1250425" y="942021"/>
                    <a:pt x="1205787" y="942021"/>
                  </a:cubicBezTo>
                  <a:lnTo>
                    <a:pt x="80825" y="942021"/>
                  </a:lnTo>
                  <a:cubicBezTo>
                    <a:pt x="36187" y="942021"/>
                    <a:pt x="0" y="905835"/>
                    <a:pt x="0" y="861196"/>
                  </a:cubicBezTo>
                  <a:lnTo>
                    <a:pt x="0" y="80825"/>
                  </a:lnTo>
                  <a:cubicBezTo>
                    <a:pt x="0" y="36187"/>
                    <a:pt x="36187" y="0"/>
                    <a:pt x="80825" y="0"/>
                  </a:cubicBezTo>
                  <a:close/>
                </a:path>
              </a:pathLst>
            </a:custGeom>
            <a:solidFill>
              <a:srgbClr val="0F2649"/>
            </a:solidFill>
          </p:spPr>
        </p:sp>
        <p:sp>
          <p:nvSpPr>
            <p:cNvPr name="TextBox 6" id="6"/>
            <p:cNvSpPr txBox="true"/>
            <p:nvPr/>
          </p:nvSpPr>
          <p:spPr>
            <a:xfrm>
              <a:off x="0" y="-190500"/>
              <a:ext cx="1286612" cy="1132521"/>
            </a:xfrm>
            <a:prstGeom prst="rect">
              <a:avLst/>
            </a:prstGeom>
          </p:spPr>
          <p:txBody>
            <a:bodyPr anchor="ctr" rtlCol="false" tIns="50800" lIns="50800" bIns="50800" rIns="50800"/>
            <a:lstStyle/>
            <a:p>
              <a:pPr algn="ctr">
                <a:lnSpc>
                  <a:spcPts val="4999"/>
                </a:lnSpc>
              </a:pPr>
            </a:p>
          </p:txBody>
        </p:sp>
      </p:grpSp>
      <p:sp>
        <p:nvSpPr>
          <p:cNvPr name="TextBox 7" id="7"/>
          <p:cNvSpPr txBox="true"/>
          <p:nvPr/>
        </p:nvSpPr>
        <p:spPr>
          <a:xfrm rot="0">
            <a:off x="11943800" y="1611417"/>
            <a:ext cx="4487217" cy="2606675"/>
          </a:xfrm>
          <a:prstGeom prst="rect">
            <a:avLst/>
          </a:prstGeom>
        </p:spPr>
        <p:txBody>
          <a:bodyPr anchor="t" rtlCol="false" tIns="0" lIns="0" bIns="0" rIns="0">
            <a:spAutoFit/>
          </a:bodyPr>
          <a:lstStyle/>
          <a:p>
            <a:pPr>
              <a:lnSpc>
                <a:spcPts val="4200"/>
              </a:lnSpc>
            </a:pPr>
            <a:r>
              <a:rPr lang="en-US" sz="3000">
                <a:solidFill>
                  <a:srgbClr val="FFFFFF"/>
                </a:solidFill>
                <a:latin typeface="Open Sans"/>
              </a:rPr>
              <a:t>Prednosti:</a:t>
            </a:r>
          </a:p>
          <a:p>
            <a:pPr marL="539749" indent="-269875" lvl="1">
              <a:lnSpc>
                <a:spcPts val="4249"/>
              </a:lnSpc>
              <a:buFont typeface="Arial"/>
              <a:buChar char="•"/>
            </a:pPr>
            <a:r>
              <a:rPr lang="en-US" sz="2499">
                <a:solidFill>
                  <a:srgbClr val="FFFFFF"/>
                </a:solidFill>
                <a:latin typeface="Open Sans"/>
              </a:rPr>
              <a:t>Centralizovano upravljanje</a:t>
            </a:r>
          </a:p>
          <a:p>
            <a:pPr marL="539749" indent="-269875" lvl="1">
              <a:lnSpc>
                <a:spcPts val="4249"/>
              </a:lnSpc>
              <a:buFont typeface="Arial"/>
              <a:buChar char="•"/>
            </a:pPr>
            <a:r>
              <a:rPr lang="en-US" sz="2499">
                <a:solidFill>
                  <a:srgbClr val="FFFFFF"/>
                </a:solidFill>
                <a:latin typeface="Open Sans"/>
              </a:rPr>
              <a:t>Predvidivo ponašanje</a:t>
            </a:r>
          </a:p>
          <a:p>
            <a:pPr marL="539749" indent="-269875" lvl="1">
              <a:lnSpc>
                <a:spcPts val="4249"/>
              </a:lnSpc>
              <a:buFont typeface="Arial"/>
              <a:buChar char="•"/>
            </a:pPr>
            <a:r>
              <a:rPr lang="en-US" sz="2499">
                <a:solidFill>
                  <a:srgbClr val="FFFFFF"/>
                </a:solidFill>
                <a:latin typeface="Open Sans"/>
              </a:rPr>
              <a:t>Lako praćenje akcija i promena</a:t>
            </a:r>
          </a:p>
        </p:txBody>
      </p:sp>
      <p:grpSp>
        <p:nvGrpSpPr>
          <p:cNvPr name="Group 8" id="8"/>
          <p:cNvGrpSpPr/>
          <p:nvPr/>
        </p:nvGrpSpPr>
        <p:grpSpPr>
          <a:xfrm rot="0">
            <a:off x="11780616" y="5659666"/>
            <a:ext cx="4885104" cy="3576737"/>
            <a:chOff x="0" y="0"/>
            <a:chExt cx="1286612" cy="942021"/>
          </a:xfrm>
        </p:grpSpPr>
        <p:sp>
          <p:nvSpPr>
            <p:cNvPr name="Freeform 9" id="9"/>
            <p:cNvSpPr/>
            <p:nvPr/>
          </p:nvSpPr>
          <p:spPr>
            <a:xfrm flipH="false" flipV="false" rot="0">
              <a:off x="0" y="0"/>
              <a:ext cx="1286612" cy="942021"/>
            </a:xfrm>
            <a:custGeom>
              <a:avLst/>
              <a:gdLst/>
              <a:ahLst/>
              <a:cxnLst/>
              <a:rect r="r" b="b" t="t" l="l"/>
              <a:pathLst>
                <a:path h="942021" w="1286612">
                  <a:moveTo>
                    <a:pt x="80825" y="0"/>
                  </a:moveTo>
                  <a:lnTo>
                    <a:pt x="1205787" y="0"/>
                  </a:lnTo>
                  <a:cubicBezTo>
                    <a:pt x="1227223" y="0"/>
                    <a:pt x="1247781" y="8515"/>
                    <a:pt x="1262939" y="23673"/>
                  </a:cubicBezTo>
                  <a:cubicBezTo>
                    <a:pt x="1278096" y="38831"/>
                    <a:pt x="1286612" y="59389"/>
                    <a:pt x="1286612" y="80825"/>
                  </a:cubicBezTo>
                  <a:lnTo>
                    <a:pt x="1286612" y="861196"/>
                  </a:lnTo>
                  <a:cubicBezTo>
                    <a:pt x="1286612" y="905835"/>
                    <a:pt x="1250425" y="942021"/>
                    <a:pt x="1205787" y="942021"/>
                  </a:cubicBezTo>
                  <a:lnTo>
                    <a:pt x="80825" y="942021"/>
                  </a:lnTo>
                  <a:cubicBezTo>
                    <a:pt x="36187" y="942021"/>
                    <a:pt x="0" y="905835"/>
                    <a:pt x="0" y="861196"/>
                  </a:cubicBezTo>
                  <a:lnTo>
                    <a:pt x="0" y="80825"/>
                  </a:lnTo>
                  <a:cubicBezTo>
                    <a:pt x="0" y="36187"/>
                    <a:pt x="36187" y="0"/>
                    <a:pt x="80825" y="0"/>
                  </a:cubicBezTo>
                  <a:close/>
                </a:path>
              </a:pathLst>
            </a:custGeom>
            <a:solidFill>
              <a:srgbClr val="0F2649"/>
            </a:solidFill>
          </p:spPr>
        </p:sp>
        <p:sp>
          <p:nvSpPr>
            <p:cNvPr name="TextBox 10" id="10"/>
            <p:cNvSpPr txBox="true"/>
            <p:nvPr/>
          </p:nvSpPr>
          <p:spPr>
            <a:xfrm>
              <a:off x="0" y="-190500"/>
              <a:ext cx="1286612" cy="1132521"/>
            </a:xfrm>
            <a:prstGeom prst="rect">
              <a:avLst/>
            </a:prstGeom>
          </p:spPr>
          <p:txBody>
            <a:bodyPr anchor="ctr" rtlCol="false" tIns="50800" lIns="50800" bIns="50800" rIns="50800"/>
            <a:lstStyle/>
            <a:p>
              <a:pPr algn="ctr">
                <a:lnSpc>
                  <a:spcPts val="4999"/>
                </a:lnSpc>
              </a:pPr>
            </a:p>
          </p:txBody>
        </p:sp>
      </p:grpSp>
      <p:sp>
        <p:nvSpPr>
          <p:cNvPr name="TextBox 11" id="11"/>
          <p:cNvSpPr txBox="true"/>
          <p:nvPr/>
        </p:nvSpPr>
        <p:spPr>
          <a:xfrm rot="0">
            <a:off x="11943800" y="5908160"/>
            <a:ext cx="4487217" cy="2606675"/>
          </a:xfrm>
          <a:prstGeom prst="rect">
            <a:avLst/>
          </a:prstGeom>
        </p:spPr>
        <p:txBody>
          <a:bodyPr anchor="t" rtlCol="false" tIns="0" lIns="0" bIns="0" rIns="0">
            <a:spAutoFit/>
          </a:bodyPr>
          <a:lstStyle/>
          <a:p>
            <a:pPr>
              <a:lnSpc>
                <a:spcPts val="4200"/>
              </a:lnSpc>
            </a:pPr>
            <a:r>
              <a:rPr lang="en-US" sz="3000">
                <a:solidFill>
                  <a:srgbClr val="FFFFFF"/>
                </a:solidFill>
                <a:latin typeface="Open Sans"/>
              </a:rPr>
              <a:t>Mane:</a:t>
            </a:r>
          </a:p>
          <a:p>
            <a:pPr marL="539749" indent="-269875" lvl="1">
              <a:lnSpc>
                <a:spcPts val="4249"/>
              </a:lnSpc>
              <a:buFont typeface="Arial"/>
              <a:buChar char="•"/>
            </a:pPr>
            <a:r>
              <a:rPr lang="en-US" sz="2499">
                <a:solidFill>
                  <a:srgbClr val="FFFFFF"/>
                </a:solidFill>
                <a:latin typeface="Open Sans"/>
              </a:rPr>
              <a:t>Složenost za manje apliikacije</a:t>
            </a:r>
          </a:p>
          <a:p>
            <a:pPr marL="539749" indent="-269875" lvl="1">
              <a:lnSpc>
                <a:spcPts val="4249"/>
              </a:lnSpc>
              <a:buFont typeface="Arial"/>
              <a:buChar char="•"/>
            </a:pPr>
            <a:r>
              <a:rPr lang="en-US" sz="2499">
                <a:solidFill>
                  <a:srgbClr val="FFFFFF"/>
                </a:solidFill>
                <a:latin typeface="Open Sans"/>
              </a:rPr>
              <a:t>Veći boilerplate kod</a:t>
            </a:r>
          </a:p>
          <a:p>
            <a:pPr marL="539749" indent="-269875" lvl="1">
              <a:lnSpc>
                <a:spcPts val="4249"/>
              </a:lnSpc>
              <a:buFont typeface="Arial"/>
              <a:buChar char="•"/>
            </a:pPr>
            <a:r>
              <a:rPr lang="en-US" sz="2499">
                <a:solidFill>
                  <a:srgbClr val="FFFFFF"/>
                </a:solidFill>
                <a:latin typeface="Open Sans"/>
              </a:rPr>
              <a:t>Dodatna apstrakcija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5238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Zakljucak</a:t>
            </a:r>
          </a:p>
          <a:p>
            <a:pPr>
              <a:lnSpc>
                <a:spcPts val="3000"/>
              </a:lnSpc>
            </a:pPr>
          </a:p>
          <a:p>
            <a:pPr>
              <a:lnSpc>
                <a:spcPts val="3000"/>
              </a:lnSpc>
            </a:pPr>
            <a:r>
              <a:rPr lang="en-US" sz="2500">
                <a:solidFill>
                  <a:srgbClr val="FFFFFF"/>
                </a:solidFill>
                <a:latin typeface="Poppins Medium"/>
              </a:rPr>
              <a:t>Dakle React je pogodan za razvoj efikasnih i održivih korisničkih interfejsa. </a:t>
            </a:r>
          </a:p>
          <a:p>
            <a:pPr>
              <a:lnSpc>
                <a:spcPts val="3000"/>
              </a:lnSpc>
            </a:pPr>
          </a:p>
          <a:p>
            <a:pPr>
              <a:lnSpc>
                <a:spcPts val="3000"/>
              </a:lnSpc>
            </a:pPr>
            <a:r>
              <a:rPr lang="en-US" sz="2500">
                <a:solidFill>
                  <a:srgbClr val="FFFFFF"/>
                </a:solidFill>
                <a:latin typeface="Poppins Medium"/>
              </a:rPr>
              <a:t>Obradili smo osnovne i napredne koncepte, uključujući Hooks i Context API, a integracija Material-UI biblioteke pruža nam gotove komponente i estetski dobar dizajn.</a:t>
            </a:r>
          </a:p>
          <a:p>
            <a:pPr>
              <a:lnSpc>
                <a:spcPts val="3000"/>
              </a:lnSpc>
            </a:pPr>
          </a:p>
          <a:p>
            <a:pPr>
              <a:lnSpc>
                <a:spcPts val="3000"/>
              </a:lnSpc>
            </a:pPr>
            <a:r>
              <a:rPr lang="en-US" sz="2500">
                <a:solidFill>
                  <a:srgbClr val="FFFFFF"/>
                </a:solidFill>
                <a:latin typeface="Poppins Medium"/>
              </a:rPr>
              <a:t>Takođe prikazan je način kako se podaci mogu prikupiti u realnom vremenu uz pomoć signalR kocepta.</a:t>
            </a:r>
          </a:p>
          <a:p>
            <a:pPr>
              <a:lnSpc>
                <a:spcPts val="3000"/>
              </a:lnSpc>
            </a:pPr>
          </a:p>
          <a:p>
            <a:pPr>
              <a:lnSpc>
                <a:spcPts val="3000"/>
              </a:lnSpc>
            </a:pPr>
            <a:r>
              <a:rPr lang="en-US" sz="2500">
                <a:solidFill>
                  <a:srgbClr val="FFFFFF"/>
                </a:solidFill>
                <a:latin typeface="Poppins Medium"/>
              </a:rPr>
              <a:t> Korišćenje React-a danas je neophodno zbog efikasnog upravljanja stanjem, fleksibilnosti razvoja, aktivnog React ekosistema i investicije u budućnost veb tehnologija.</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316760" y="4188778"/>
            <a:ext cx="9692580" cy="1652269"/>
          </a:xfrm>
          <a:prstGeom prst="rect">
            <a:avLst/>
          </a:prstGeom>
        </p:spPr>
        <p:txBody>
          <a:bodyPr anchor="t" rtlCol="false" tIns="0" lIns="0" bIns="0" rIns="0">
            <a:spAutoFit/>
          </a:bodyPr>
          <a:lstStyle/>
          <a:p>
            <a:pPr algn="ctr">
              <a:lnSpc>
                <a:spcPts val="12880"/>
              </a:lnSpc>
            </a:pPr>
            <a:r>
              <a:rPr lang="en-US" sz="9200">
                <a:solidFill>
                  <a:srgbClr val="1BE2E2"/>
                </a:solidFill>
                <a:latin typeface="Poppins Bold"/>
              </a:rPr>
              <a:t>Hvala na pažnji!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696894" y="4188778"/>
            <a:ext cx="4894213" cy="1652269"/>
          </a:xfrm>
          <a:prstGeom prst="rect">
            <a:avLst/>
          </a:prstGeom>
        </p:spPr>
        <p:txBody>
          <a:bodyPr anchor="t" rtlCol="false" tIns="0" lIns="0" bIns="0" rIns="0">
            <a:spAutoFit/>
          </a:bodyPr>
          <a:lstStyle/>
          <a:p>
            <a:pPr algn="ctr">
              <a:lnSpc>
                <a:spcPts val="12880"/>
              </a:lnSpc>
            </a:pPr>
            <a:r>
              <a:rPr lang="en-US" sz="9200">
                <a:solidFill>
                  <a:srgbClr val="1BE2E2"/>
                </a:solidFill>
                <a:latin typeface="Poppins Bold"/>
              </a:rPr>
              <a:t>Pitanja?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6275994"/>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002235" y="4628939"/>
            <a:ext cx="4540753" cy="3294110"/>
          </a:xfrm>
          <a:custGeom>
            <a:avLst/>
            <a:gdLst/>
            <a:ahLst/>
            <a:cxnLst/>
            <a:rect r="r" b="b" t="t" l="l"/>
            <a:pathLst>
              <a:path h="3294110" w="4540753">
                <a:moveTo>
                  <a:pt x="0" y="0"/>
                </a:moveTo>
                <a:lnTo>
                  <a:pt x="4540753" y="0"/>
                </a:lnTo>
                <a:lnTo>
                  <a:pt x="4540753" y="3294110"/>
                </a:lnTo>
                <a:lnTo>
                  <a:pt x="0" y="3294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1038225"/>
            <a:ext cx="13904029" cy="3810000"/>
          </a:xfrm>
          <a:prstGeom prst="rect">
            <a:avLst/>
          </a:prstGeom>
        </p:spPr>
        <p:txBody>
          <a:bodyPr anchor="t" rtlCol="false" tIns="0" lIns="0" bIns="0" rIns="0">
            <a:spAutoFit/>
          </a:bodyPr>
          <a:lstStyle/>
          <a:p>
            <a:pPr>
              <a:lnSpc>
                <a:spcPts val="8399"/>
              </a:lnSpc>
            </a:pPr>
            <a:r>
              <a:rPr lang="en-US" sz="6999">
                <a:solidFill>
                  <a:srgbClr val="1BE2E2"/>
                </a:solidFill>
                <a:latin typeface="Poppins Medium Bold"/>
              </a:rPr>
              <a:t>Deklarativno vs proceduralno</a:t>
            </a:r>
          </a:p>
          <a:p>
            <a:pPr>
              <a:lnSpc>
                <a:spcPts val="3768"/>
              </a:lnSpc>
            </a:pPr>
          </a:p>
          <a:p>
            <a:pPr>
              <a:lnSpc>
                <a:spcPts val="3000"/>
              </a:lnSpc>
            </a:pPr>
            <a:r>
              <a:rPr lang="en-US" sz="2500">
                <a:solidFill>
                  <a:srgbClr val="FFFFFF"/>
                </a:solidFill>
                <a:latin typeface="Poppins Medium"/>
              </a:rPr>
              <a:t>U poređenju sa sa deklarativnim programiranjem proceduralno programiranje se fokusira na korake koje računar treba da odradi kako bi se došlo do nekog cilja.</a:t>
            </a:r>
          </a:p>
          <a:p>
            <a:pPr>
              <a:lnSpc>
                <a:spcPts val="3000"/>
              </a:lnSpc>
            </a:pPr>
          </a:p>
          <a:p>
            <a:pPr>
              <a:lnSpc>
                <a:spcPts val="3000"/>
              </a:lnSpc>
            </a:pPr>
            <a:r>
              <a:rPr lang="en-US" sz="2500">
                <a:solidFill>
                  <a:srgbClr val="FFFFFF"/>
                </a:solidFill>
                <a:latin typeface="Poppins Medium"/>
              </a:rPr>
              <a:t>Programer eksplicitno definiše korake.</a:t>
            </a:r>
          </a:p>
          <a:p>
            <a:pPr>
              <a:lnSpc>
                <a:spcPts val="3000"/>
              </a:lnSpc>
            </a:pPr>
          </a:p>
          <a:p>
            <a:pPr>
              <a:lnSpc>
                <a:spcPts val="3000"/>
              </a:lnSpc>
            </a:pPr>
            <a:r>
              <a:rPr lang="en-US" sz="2500">
                <a:solidFill>
                  <a:srgbClr val="FFFFFF"/>
                </a:solidFill>
                <a:latin typeface="Poppins Medium"/>
              </a:rPr>
              <a:t>Program se sastoji od funkcija.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298872" y="0"/>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682462" y="3289507"/>
            <a:ext cx="6506476" cy="5133143"/>
            <a:chOff x="0" y="0"/>
            <a:chExt cx="1713640" cy="1351939"/>
          </a:xfrm>
        </p:grpSpPr>
        <p:sp>
          <p:nvSpPr>
            <p:cNvPr name="Freeform 4" id="4"/>
            <p:cNvSpPr/>
            <p:nvPr/>
          </p:nvSpPr>
          <p:spPr>
            <a:xfrm flipH="false" flipV="false" rot="0">
              <a:off x="0" y="0"/>
              <a:ext cx="1713640" cy="1351939"/>
            </a:xfrm>
            <a:custGeom>
              <a:avLst/>
              <a:gdLst/>
              <a:ahLst/>
              <a:cxnLst/>
              <a:rect r="r" b="b" t="t" l="l"/>
              <a:pathLst>
                <a:path h="1351939" w="1713640">
                  <a:moveTo>
                    <a:pt x="60684" y="0"/>
                  </a:moveTo>
                  <a:lnTo>
                    <a:pt x="1652956" y="0"/>
                  </a:lnTo>
                  <a:cubicBezTo>
                    <a:pt x="1669050" y="0"/>
                    <a:pt x="1684486" y="6393"/>
                    <a:pt x="1695866" y="17774"/>
                  </a:cubicBezTo>
                  <a:cubicBezTo>
                    <a:pt x="1707246" y="29154"/>
                    <a:pt x="1713640" y="44589"/>
                    <a:pt x="1713640" y="60684"/>
                  </a:cubicBezTo>
                  <a:lnTo>
                    <a:pt x="1713640" y="1291255"/>
                  </a:lnTo>
                  <a:cubicBezTo>
                    <a:pt x="1713640" y="1324770"/>
                    <a:pt x="1686471" y="1351939"/>
                    <a:pt x="1652956" y="1351939"/>
                  </a:cubicBezTo>
                  <a:lnTo>
                    <a:pt x="60684" y="1351939"/>
                  </a:lnTo>
                  <a:cubicBezTo>
                    <a:pt x="27169" y="1351939"/>
                    <a:pt x="0" y="1324770"/>
                    <a:pt x="0" y="1291255"/>
                  </a:cubicBezTo>
                  <a:lnTo>
                    <a:pt x="0" y="60684"/>
                  </a:lnTo>
                  <a:cubicBezTo>
                    <a:pt x="0" y="27169"/>
                    <a:pt x="27169" y="0"/>
                    <a:pt x="60684" y="0"/>
                  </a:cubicBezTo>
                  <a:close/>
                </a:path>
              </a:pathLst>
            </a:custGeom>
            <a:solidFill>
              <a:srgbClr val="0F2649"/>
            </a:solidFill>
          </p:spPr>
        </p:sp>
        <p:sp>
          <p:nvSpPr>
            <p:cNvPr name="TextBox 5" id="5"/>
            <p:cNvSpPr txBox="true"/>
            <p:nvPr/>
          </p:nvSpPr>
          <p:spPr>
            <a:xfrm>
              <a:off x="0" y="-190500"/>
              <a:ext cx="1713640" cy="1542439"/>
            </a:xfrm>
            <a:prstGeom prst="rect">
              <a:avLst/>
            </a:prstGeom>
          </p:spPr>
          <p:txBody>
            <a:bodyPr anchor="ctr" rtlCol="false" tIns="50800" lIns="50800" bIns="50800" rIns="50800"/>
            <a:lstStyle/>
            <a:p>
              <a:pPr algn="ctr">
                <a:lnSpc>
                  <a:spcPts val="4999"/>
                </a:lnSpc>
              </a:pPr>
            </a:p>
          </p:txBody>
        </p:sp>
      </p:grpSp>
      <p:grpSp>
        <p:nvGrpSpPr>
          <p:cNvPr name="Group 6" id="6"/>
          <p:cNvGrpSpPr/>
          <p:nvPr/>
        </p:nvGrpSpPr>
        <p:grpSpPr>
          <a:xfrm rot="0">
            <a:off x="8896547" y="3289507"/>
            <a:ext cx="7169905" cy="5133143"/>
            <a:chOff x="0" y="0"/>
            <a:chExt cx="1888370" cy="1351939"/>
          </a:xfrm>
        </p:grpSpPr>
        <p:sp>
          <p:nvSpPr>
            <p:cNvPr name="Freeform 7" id="7"/>
            <p:cNvSpPr/>
            <p:nvPr/>
          </p:nvSpPr>
          <p:spPr>
            <a:xfrm flipH="false" flipV="false" rot="0">
              <a:off x="0" y="0"/>
              <a:ext cx="1888370" cy="1351939"/>
            </a:xfrm>
            <a:custGeom>
              <a:avLst/>
              <a:gdLst/>
              <a:ahLst/>
              <a:cxnLst/>
              <a:rect r="r" b="b" t="t" l="l"/>
              <a:pathLst>
                <a:path h="1351939" w="1888370">
                  <a:moveTo>
                    <a:pt x="55069" y="0"/>
                  </a:moveTo>
                  <a:lnTo>
                    <a:pt x="1833301" y="0"/>
                  </a:lnTo>
                  <a:cubicBezTo>
                    <a:pt x="1847906" y="0"/>
                    <a:pt x="1861913" y="5802"/>
                    <a:pt x="1872241" y="16129"/>
                  </a:cubicBezTo>
                  <a:cubicBezTo>
                    <a:pt x="1882568" y="26457"/>
                    <a:pt x="1888370" y="40464"/>
                    <a:pt x="1888370" y="55069"/>
                  </a:cubicBezTo>
                  <a:lnTo>
                    <a:pt x="1888370" y="1296870"/>
                  </a:lnTo>
                  <a:cubicBezTo>
                    <a:pt x="1888370" y="1311475"/>
                    <a:pt x="1882568" y="1325482"/>
                    <a:pt x="1872241" y="1335810"/>
                  </a:cubicBezTo>
                  <a:cubicBezTo>
                    <a:pt x="1861913" y="1346137"/>
                    <a:pt x="1847906" y="1351939"/>
                    <a:pt x="1833301" y="1351939"/>
                  </a:cubicBezTo>
                  <a:lnTo>
                    <a:pt x="55069" y="1351939"/>
                  </a:lnTo>
                  <a:cubicBezTo>
                    <a:pt x="24655" y="1351939"/>
                    <a:pt x="0" y="1327284"/>
                    <a:pt x="0" y="1296870"/>
                  </a:cubicBezTo>
                  <a:lnTo>
                    <a:pt x="0" y="55069"/>
                  </a:lnTo>
                  <a:cubicBezTo>
                    <a:pt x="0" y="40464"/>
                    <a:pt x="5802" y="26457"/>
                    <a:pt x="16129" y="16129"/>
                  </a:cubicBezTo>
                  <a:cubicBezTo>
                    <a:pt x="26457" y="5802"/>
                    <a:pt x="40464" y="0"/>
                    <a:pt x="55069" y="0"/>
                  </a:cubicBezTo>
                  <a:close/>
                </a:path>
              </a:pathLst>
            </a:custGeom>
            <a:solidFill>
              <a:srgbClr val="0F2649"/>
            </a:solidFill>
          </p:spPr>
        </p:sp>
        <p:sp>
          <p:nvSpPr>
            <p:cNvPr name="TextBox 8" id="8"/>
            <p:cNvSpPr txBox="true"/>
            <p:nvPr/>
          </p:nvSpPr>
          <p:spPr>
            <a:xfrm>
              <a:off x="0" y="-190500"/>
              <a:ext cx="1888370" cy="1542439"/>
            </a:xfrm>
            <a:prstGeom prst="rect">
              <a:avLst/>
            </a:prstGeom>
          </p:spPr>
          <p:txBody>
            <a:bodyPr anchor="ctr" rtlCol="false" tIns="50800" lIns="50800" bIns="50800" rIns="50800"/>
            <a:lstStyle/>
            <a:p>
              <a:pPr algn="ctr">
                <a:lnSpc>
                  <a:spcPts val="4999"/>
                </a:lnSpc>
              </a:pPr>
            </a:p>
          </p:txBody>
        </p:sp>
      </p:grpSp>
      <p:sp>
        <p:nvSpPr>
          <p:cNvPr name="TextBox 9" id="9"/>
          <p:cNvSpPr txBox="true"/>
          <p:nvPr/>
        </p:nvSpPr>
        <p:spPr>
          <a:xfrm rot="0">
            <a:off x="1028700" y="1028700"/>
            <a:ext cx="11875614" cy="1781831"/>
          </a:xfrm>
          <a:prstGeom prst="rect">
            <a:avLst/>
          </a:prstGeom>
        </p:spPr>
        <p:txBody>
          <a:bodyPr anchor="t" rtlCol="false" tIns="0" lIns="0" bIns="0" rIns="0">
            <a:spAutoFit/>
          </a:bodyPr>
          <a:lstStyle/>
          <a:p>
            <a:pPr>
              <a:lnSpc>
                <a:spcPts val="7044"/>
              </a:lnSpc>
            </a:pPr>
            <a:r>
              <a:rPr lang="en-US" sz="5870">
                <a:solidFill>
                  <a:srgbClr val="1BE2E2"/>
                </a:solidFill>
                <a:latin typeface="Poppins Medium Bold"/>
              </a:rPr>
              <a:t>Prednosti i mane deklarativnog programiranja</a:t>
            </a:r>
          </a:p>
        </p:txBody>
      </p:sp>
      <p:sp>
        <p:nvSpPr>
          <p:cNvPr name="TextBox 10" id="10"/>
          <p:cNvSpPr txBox="true"/>
          <p:nvPr/>
        </p:nvSpPr>
        <p:spPr>
          <a:xfrm rot="0">
            <a:off x="1028700" y="3518855"/>
            <a:ext cx="8115300" cy="4067175"/>
          </a:xfrm>
          <a:prstGeom prst="rect">
            <a:avLst/>
          </a:prstGeom>
        </p:spPr>
        <p:txBody>
          <a:bodyPr anchor="t" rtlCol="false" tIns="0" lIns="0" bIns="0" rIns="0">
            <a:spAutoFit/>
          </a:bodyPr>
          <a:lstStyle/>
          <a:p>
            <a:pPr>
              <a:lnSpc>
                <a:spcPts val="3600"/>
              </a:lnSpc>
            </a:pPr>
            <a:r>
              <a:rPr lang="en-US" sz="3000">
                <a:solidFill>
                  <a:srgbClr val="F5F6F7"/>
                </a:solidFill>
                <a:latin typeface="Poppins Medium Bold"/>
              </a:rPr>
              <a:t>Prednosti:</a:t>
            </a:r>
          </a:p>
          <a:p>
            <a:pPr>
              <a:lnSpc>
                <a:spcPts val="3600"/>
              </a:lnSpc>
            </a:pPr>
          </a:p>
          <a:p>
            <a:pPr marL="647700" indent="-323850" lvl="1">
              <a:lnSpc>
                <a:spcPts val="5100"/>
              </a:lnSpc>
              <a:buFont typeface="Arial"/>
              <a:buChar char="•"/>
            </a:pPr>
            <a:r>
              <a:rPr lang="en-US" sz="3000">
                <a:solidFill>
                  <a:srgbClr val="F5F6F7"/>
                </a:solidFill>
                <a:latin typeface="Poppins Medium"/>
              </a:rPr>
              <a:t>Lako razumevanje koda</a:t>
            </a:r>
          </a:p>
          <a:p>
            <a:pPr marL="647700" indent="-323850" lvl="1">
              <a:lnSpc>
                <a:spcPts val="5100"/>
              </a:lnSpc>
              <a:buFont typeface="Arial"/>
              <a:buChar char="•"/>
            </a:pPr>
            <a:r>
              <a:rPr lang="en-US" sz="3000">
                <a:solidFill>
                  <a:srgbClr val="F5F6F7"/>
                </a:solidFill>
                <a:latin typeface="Poppins Medium"/>
              </a:rPr>
              <a:t>Veća apstrakcija</a:t>
            </a:r>
          </a:p>
          <a:p>
            <a:pPr marL="647700" indent="-323850" lvl="1">
              <a:lnSpc>
                <a:spcPts val="5100"/>
              </a:lnSpc>
              <a:buFont typeface="Arial"/>
              <a:buChar char="•"/>
            </a:pPr>
            <a:r>
              <a:rPr lang="en-US" sz="3000">
                <a:solidFill>
                  <a:srgbClr val="F5F6F7"/>
                </a:solidFill>
                <a:latin typeface="Poppins Medium"/>
              </a:rPr>
              <a:t>Ponovna upotreba koda</a:t>
            </a:r>
          </a:p>
          <a:p>
            <a:pPr marL="647700" indent="-323850" lvl="1">
              <a:lnSpc>
                <a:spcPts val="5100"/>
              </a:lnSpc>
              <a:buFont typeface="Arial"/>
              <a:buChar char="•"/>
            </a:pPr>
            <a:r>
              <a:rPr lang="en-US" sz="3000">
                <a:solidFill>
                  <a:srgbClr val="F5F6F7"/>
                </a:solidFill>
                <a:latin typeface="Poppins Medium"/>
              </a:rPr>
              <a:t>Lako održavanje</a:t>
            </a:r>
          </a:p>
          <a:p>
            <a:pPr marL="647700" indent="-323850" lvl="1">
              <a:lnSpc>
                <a:spcPts val="5100"/>
              </a:lnSpc>
              <a:buFont typeface="Arial"/>
              <a:buChar char="•"/>
            </a:pPr>
            <a:r>
              <a:rPr lang="en-US" sz="3000">
                <a:solidFill>
                  <a:srgbClr val="F5F6F7"/>
                </a:solidFill>
                <a:latin typeface="Poppins Medium"/>
              </a:rPr>
              <a:t>Automatska optimizacija</a:t>
            </a:r>
          </a:p>
        </p:txBody>
      </p:sp>
      <p:sp>
        <p:nvSpPr>
          <p:cNvPr name="TextBox 11" id="11"/>
          <p:cNvSpPr txBox="true"/>
          <p:nvPr/>
        </p:nvSpPr>
        <p:spPr>
          <a:xfrm rot="0">
            <a:off x="9168020" y="3518855"/>
            <a:ext cx="7472587" cy="4067175"/>
          </a:xfrm>
          <a:prstGeom prst="rect">
            <a:avLst/>
          </a:prstGeom>
        </p:spPr>
        <p:txBody>
          <a:bodyPr anchor="t" rtlCol="false" tIns="0" lIns="0" bIns="0" rIns="0">
            <a:spAutoFit/>
          </a:bodyPr>
          <a:lstStyle/>
          <a:p>
            <a:pPr>
              <a:lnSpc>
                <a:spcPts val="3600"/>
              </a:lnSpc>
            </a:pPr>
            <a:r>
              <a:rPr lang="en-US" sz="3000">
                <a:solidFill>
                  <a:srgbClr val="F5F6F7"/>
                </a:solidFill>
                <a:latin typeface="Poppins Medium Bold"/>
              </a:rPr>
              <a:t>Mane:</a:t>
            </a:r>
          </a:p>
          <a:p>
            <a:pPr>
              <a:lnSpc>
                <a:spcPts val="3600"/>
              </a:lnSpc>
            </a:pPr>
          </a:p>
          <a:p>
            <a:pPr marL="647700" indent="-323850" lvl="1">
              <a:lnSpc>
                <a:spcPts val="5100"/>
              </a:lnSpc>
              <a:buFont typeface="Arial"/>
              <a:buChar char="•"/>
            </a:pPr>
            <a:r>
              <a:rPr lang="en-US" sz="3000">
                <a:solidFill>
                  <a:srgbClr val="F5F6F7"/>
                </a:solidFill>
                <a:latin typeface="Poppins Medium"/>
              </a:rPr>
              <a:t>Gubitak kontrole nad implementacijom</a:t>
            </a:r>
          </a:p>
          <a:p>
            <a:pPr marL="647700" indent="-323850" lvl="1">
              <a:lnSpc>
                <a:spcPts val="5100"/>
              </a:lnSpc>
              <a:buFont typeface="Arial"/>
              <a:buChar char="•"/>
            </a:pPr>
            <a:r>
              <a:rPr lang="en-US" sz="3000">
                <a:solidFill>
                  <a:srgbClr val="F5F6F7"/>
                </a:solidFill>
                <a:latin typeface="Poppins Medium"/>
              </a:rPr>
              <a:t>Nedostatak fleksibilnosti</a:t>
            </a:r>
          </a:p>
          <a:p>
            <a:pPr marL="647700" indent="-323850" lvl="1">
              <a:lnSpc>
                <a:spcPts val="5100"/>
              </a:lnSpc>
              <a:buFont typeface="Arial"/>
              <a:buChar char="•"/>
            </a:pPr>
            <a:r>
              <a:rPr lang="en-US" sz="3000">
                <a:solidFill>
                  <a:srgbClr val="F5F6F7"/>
                </a:solidFill>
                <a:latin typeface="Poppins Medium"/>
              </a:rPr>
              <a:t>Teže rešavanje nekih problema</a:t>
            </a:r>
          </a:p>
          <a:p>
            <a:pPr marL="647700" indent="-323850" lvl="1">
              <a:lnSpc>
                <a:spcPts val="5100"/>
              </a:lnSpc>
              <a:buFont typeface="Arial"/>
              <a:buChar char="•"/>
            </a:pPr>
            <a:r>
              <a:rPr lang="en-US" sz="3000">
                <a:solidFill>
                  <a:srgbClr val="F5F6F7"/>
                </a:solidFill>
                <a:latin typeface="Poppins Medium"/>
              </a:rPr>
              <a:t>Veći zahtevi za resursima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38225" y="1038225"/>
            <a:ext cx="15053171" cy="7040562"/>
          </a:xfrm>
          <a:prstGeom prst="rect">
            <a:avLst/>
          </a:prstGeom>
        </p:spPr>
        <p:txBody>
          <a:bodyPr anchor="t" rtlCol="false" tIns="0" lIns="0" bIns="0" rIns="0">
            <a:spAutoFit/>
          </a:bodyPr>
          <a:lstStyle/>
          <a:p>
            <a:pPr>
              <a:lnSpc>
                <a:spcPts val="8399"/>
              </a:lnSpc>
            </a:pPr>
            <a:r>
              <a:rPr lang="en-US" sz="6999">
                <a:solidFill>
                  <a:srgbClr val="1BE2E2"/>
                </a:solidFill>
                <a:latin typeface="Poppins Medium Bold"/>
              </a:rPr>
              <a:t>Osnovne karakteristike React-a</a:t>
            </a:r>
          </a:p>
          <a:p>
            <a:pPr>
              <a:lnSpc>
                <a:spcPts val="3000"/>
              </a:lnSpc>
            </a:pPr>
          </a:p>
          <a:p>
            <a:pPr marL="539751" indent="-269876" lvl="1">
              <a:lnSpc>
                <a:spcPts val="5075"/>
              </a:lnSpc>
              <a:buFont typeface="Arial"/>
              <a:buChar char="•"/>
            </a:pPr>
            <a:r>
              <a:rPr lang="en-US" sz="2500">
                <a:solidFill>
                  <a:srgbClr val="FFFFFF"/>
                </a:solidFill>
                <a:latin typeface="Poppins Medium"/>
              </a:rPr>
              <a:t>Komponente</a:t>
            </a:r>
          </a:p>
          <a:p>
            <a:pPr marL="539751" indent="-269876" lvl="1">
              <a:lnSpc>
                <a:spcPts val="5075"/>
              </a:lnSpc>
              <a:buFont typeface="Arial"/>
              <a:buChar char="•"/>
            </a:pPr>
            <a:r>
              <a:rPr lang="en-US" sz="2500">
                <a:solidFill>
                  <a:srgbClr val="FFFFFF"/>
                </a:solidFill>
                <a:latin typeface="Poppins Medium"/>
              </a:rPr>
              <a:t>JSX</a:t>
            </a:r>
          </a:p>
          <a:p>
            <a:pPr marL="539751" indent="-269876" lvl="1">
              <a:lnSpc>
                <a:spcPts val="5075"/>
              </a:lnSpc>
              <a:buFont typeface="Arial"/>
              <a:buChar char="•"/>
            </a:pPr>
            <a:r>
              <a:rPr lang="en-US" sz="2500">
                <a:solidFill>
                  <a:srgbClr val="FFFFFF"/>
                </a:solidFill>
                <a:latin typeface="Poppins Medium"/>
              </a:rPr>
              <a:t>Jednosmerni tok podataka</a:t>
            </a:r>
          </a:p>
          <a:p>
            <a:pPr marL="539751" indent="-269876" lvl="1">
              <a:lnSpc>
                <a:spcPts val="5075"/>
              </a:lnSpc>
              <a:buFont typeface="Arial"/>
              <a:buChar char="•"/>
            </a:pPr>
            <a:r>
              <a:rPr lang="en-US" sz="2500">
                <a:solidFill>
                  <a:srgbClr val="FFFFFF"/>
                </a:solidFill>
                <a:latin typeface="Poppins Medium"/>
              </a:rPr>
              <a:t>Virtualni DOM</a:t>
            </a:r>
          </a:p>
          <a:p>
            <a:pPr marL="539751" indent="-269876" lvl="1">
              <a:lnSpc>
                <a:spcPts val="5075"/>
              </a:lnSpc>
              <a:buFont typeface="Arial"/>
              <a:buChar char="•"/>
            </a:pPr>
            <a:r>
              <a:rPr lang="en-US" sz="2500">
                <a:solidFill>
                  <a:srgbClr val="FFFFFF"/>
                </a:solidFill>
                <a:latin typeface="Poppins Medium"/>
              </a:rPr>
              <a:t>Stanje</a:t>
            </a:r>
          </a:p>
          <a:p>
            <a:pPr marL="539751" indent="-269876" lvl="1">
              <a:lnSpc>
                <a:spcPts val="5075"/>
              </a:lnSpc>
              <a:buFont typeface="Arial"/>
              <a:buChar char="•"/>
            </a:pPr>
            <a:r>
              <a:rPr lang="en-US" sz="2500">
                <a:solidFill>
                  <a:srgbClr val="FFFFFF"/>
                </a:solidFill>
                <a:latin typeface="Poppins Medium"/>
              </a:rPr>
              <a:t>Reaktivni pristup</a:t>
            </a:r>
          </a:p>
          <a:p>
            <a:pPr marL="539751" indent="-269876" lvl="1">
              <a:lnSpc>
                <a:spcPts val="5075"/>
              </a:lnSpc>
              <a:buFont typeface="Arial"/>
              <a:buChar char="•"/>
            </a:pPr>
            <a:r>
              <a:rPr lang="en-US" sz="2500">
                <a:solidFill>
                  <a:srgbClr val="FFFFFF"/>
                </a:solidFill>
                <a:latin typeface="Poppins Medium"/>
              </a:rPr>
              <a:t>Props</a:t>
            </a:r>
          </a:p>
          <a:p>
            <a:pPr marL="539751" indent="-269876" lvl="1">
              <a:lnSpc>
                <a:spcPts val="5075"/>
              </a:lnSpc>
              <a:buFont typeface="Arial"/>
              <a:buChar char="•"/>
            </a:pPr>
            <a:r>
              <a:rPr lang="en-US" sz="2500">
                <a:solidFill>
                  <a:srgbClr val="FFFFFF"/>
                </a:solidFill>
                <a:latin typeface="Poppins Medium"/>
              </a:rPr>
              <a:t>Lifecycle metode</a:t>
            </a:r>
          </a:p>
          <a:p>
            <a:pPr marL="539751" indent="-269876" lvl="1">
              <a:lnSpc>
                <a:spcPts val="5075"/>
              </a:lnSpc>
              <a:buFont typeface="Arial"/>
              <a:buChar char="•"/>
            </a:pPr>
            <a:r>
              <a:rPr lang="en-US" sz="2500">
                <a:solidFill>
                  <a:srgbClr val="FFFFFF"/>
                </a:solidFill>
                <a:latin typeface="Poppins Medium"/>
              </a:rPr>
              <a:t>React router</a:t>
            </a:r>
          </a:p>
        </p:txBody>
      </p:sp>
      <p:sp>
        <p:nvSpPr>
          <p:cNvPr name="Freeform 3" id="3"/>
          <p:cNvSpPr/>
          <p:nvPr/>
        </p:nvSpPr>
        <p:spPr>
          <a:xfrm flipH="false" flipV="false" rot="0">
            <a:off x="9445503" y="4737274"/>
            <a:ext cx="6636368" cy="4521026"/>
          </a:xfrm>
          <a:custGeom>
            <a:avLst/>
            <a:gdLst/>
            <a:ahLst/>
            <a:cxnLst/>
            <a:rect r="r" b="b" t="t" l="l"/>
            <a:pathLst>
              <a:path h="4521026" w="6636368">
                <a:moveTo>
                  <a:pt x="0" y="0"/>
                </a:moveTo>
                <a:lnTo>
                  <a:pt x="6636368" y="0"/>
                </a:lnTo>
                <a:lnTo>
                  <a:pt x="6636368" y="4521026"/>
                </a:lnTo>
                <a:lnTo>
                  <a:pt x="0" y="4521026"/>
                </a:lnTo>
                <a:lnTo>
                  <a:pt x="0" y="0"/>
                </a:lnTo>
                <a:close/>
              </a:path>
            </a:pathLst>
          </a:custGeom>
          <a:blipFill>
            <a:blip r:embed="rId3"/>
            <a:stretch>
              <a:fillRect l="0" t="0" r="0" b="0"/>
            </a:stretch>
          </a:blipFill>
        </p:spPr>
      </p:sp>
      <p:sp>
        <p:nvSpPr>
          <p:cNvPr name="Freeform 4" id="4"/>
          <p:cNvSpPr/>
          <p:nvPr/>
        </p:nvSpPr>
        <p:spPr>
          <a:xfrm flipH="false" flipV="false" rot="-10800000">
            <a:off x="10939" y="6286933"/>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4095750"/>
          </a:xfrm>
          <a:prstGeom prst="rect">
            <a:avLst/>
          </a:prstGeom>
        </p:spPr>
        <p:txBody>
          <a:bodyPr anchor="t" rtlCol="false" tIns="0" lIns="0" bIns="0" rIns="0">
            <a:spAutoFit/>
          </a:bodyPr>
          <a:lstStyle/>
          <a:p>
            <a:pPr>
              <a:lnSpc>
                <a:spcPts val="8399"/>
              </a:lnSpc>
            </a:pPr>
            <a:r>
              <a:rPr lang="en-US" sz="6999">
                <a:solidFill>
                  <a:srgbClr val="1BE2E2"/>
                </a:solidFill>
                <a:latin typeface="Poppins Medium Bold"/>
              </a:rPr>
              <a:t>Instalacija React-a</a:t>
            </a:r>
          </a:p>
          <a:p>
            <a:pPr>
              <a:lnSpc>
                <a:spcPts val="3000"/>
              </a:lnSpc>
            </a:pPr>
          </a:p>
          <a:p>
            <a:pPr>
              <a:lnSpc>
                <a:spcPts val="3000"/>
              </a:lnSpc>
            </a:pPr>
            <a:r>
              <a:rPr lang="en-US" sz="2500">
                <a:solidFill>
                  <a:srgbClr val="FFFFFF"/>
                </a:solidFill>
                <a:latin typeface="Poppins Medium"/>
              </a:rPr>
              <a:t>Kako bi moglo da se radi sa React-om neophodno je da se najpre instraliraju Node.js i npm (Node Package Manager) sa zvaničnog sajta za Node.js.</a:t>
            </a:r>
          </a:p>
          <a:p>
            <a:pPr>
              <a:lnSpc>
                <a:spcPts val="3000"/>
              </a:lnSpc>
            </a:pPr>
          </a:p>
          <a:p>
            <a:pPr>
              <a:lnSpc>
                <a:spcPts val="3000"/>
              </a:lnSpc>
            </a:pPr>
            <a:r>
              <a:rPr lang="en-US" sz="2500">
                <a:solidFill>
                  <a:srgbClr val="FFFFFF"/>
                </a:solidFill>
                <a:latin typeface="Poppins Medium"/>
              </a:rPr>
              <a:t>Instaliranjem ovog neophodnog alata dobijamo i Vite koji predstavlja brz i miniamalan alat za razvoj React projekta.</a:t>
            </a:r>
          </a:p>
          <a:p>
            <a:pPr>
              <a:lnSpc>
                <a:spcPts val="3000"/>
              </a:lnSpc>
            </a:pPr>
          </a:p>
          <a:p>
            <a:pPr>
              <a:lnSpc>
                <a:spcPts val="3000"/>
              </a:lnSpc>
            </a:pPr>
            <a:r>
              <a:rPr lang="en-US" sz="2500">
                <a:solidFill>
                  <a:srgbClr val="FFFFFF"/>
                </a:solidFill>
                <a:latin typeface="Poppins Medium"/>
              </a:rPr>
              <a:t>Komanda kojom se kreira React projekat uz pomoć Vite je:</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73064" y="5131217"/>
            <a:ext cx="6164444" cy="1421983"/>
          </a:xfrm>
          <a:custGeom>
            <a:avLst/>
            <a:gdLst/>
            <a:ahLst/>
            <a:cxnLst/>
            <a:rect r="r" b="b" t="t" l="l"/>
            <a:pathLst>
              <a:path h="1421983" w="6164444">
                <a:moveTo>
                  <a:pt x="0" y="0"/>
                </a:moveTo>
                <a:lnTo>
                  <a:pt x="6164444" y="0"/>
                </a:lnTo>
                <a:lnTo>
                  <a:pt x="6164444" y="1421983"/>
                </a:lnTo>
                <a:lnTo>
                  <a:pt x="0" y="1421983"/>
                </a:lnTo>
                <a:lnTo>
                  <a:pt x="0" y="0"/>
                </a:lnTo>
                <a:close/>
              </a:path>
            </a:pathLst>
          </a:custGeom>
          <a:blipFill>
            <a:blip r:embed="rId5"/>
            <a:stretch>
              <a:fillRect l="0" t="0" r="0" b="-6021"/>
            </a:stretch>
          </a:blipFill>
        </p:spPr>
      </p:sp>
      <p:sp>
        <p:nvSpPr>
          <p:cNvPr name="Freeform 5" id="5"/>
          <p:cNvSpPr/>
          <p:nvPr/>
        </p:nvSpPr>
        <p:spPr>
          <a:xfrm flipH="false" flipV="false" rot="0">
            <a:off x="1028700" y="6692946"/>
            <a:ext cx="7053845" cy="2565354"/>
          </a:xfrm>
          <a:custGeom>
            <a:avLst/>
            <a:gdLst/>
            <a:ahLst/>
            <a:cxnLst/>
            <a:rect r="r" b="b" t="t" l="l"/>
            <a:pathLst>
              <a:path h="2565354" w="7053845">
                <a:moveTo>
                  <a:pt x="0" y="0"/>
                </a:moveTo>
                <a:lnTo>
                  <a:pt x="7053845" y="0"/>
                </a:lnTo>
                <a:lnTo>
                  <a:pt x="7053845" y="2565354"/>
                </a:lnTo>
                <a:lnTo>
                  <a:pt x="0" y="2565354"/>
                </a:lnTo>
                <a:lnTo>
                  <a:pt x="0" y="0"/>
                </a:lnTo>
                <a:close/>
              </a:path>
            </a:pathLst>
          </a:custGeom>
          <a:blipFill>
            <a:blip r:embed="rId6"/>
            <a:stretch>
              <a:fillRect l="0" t="-12955" r="-7471" b="0"/>
            </a:stretch>
          </a:blipFill>
        </p:spPr>
      </p:sp>
      <p:sp>
        <p:nvSpPr>
          <p:cNvPr name="Freeform 6" id="6"/>
          <p:cNvSpPr/>
          <p:nvPr/>
        </p:nvSpPr>
        <p:spPr>
          <a:xfrm flipH="false" flipV="false" rot="0">
            <a:off x="10217252" y="7337992"/>
            <a:ext cx="7213874" cy="1275262"/>
          </a:xfrm>
          <a:custGeom>
            <a:avLst/>
            <a:gdLst/>
            <a:ahLst/>
            <a:cxnLst/>
            <a:rect r="r" b="b" t="t" l="l"/>
            <a:pathLst>
              <a:path h="1275262" w="7213874">
                <a:moveTo>
                  <a:pt x="0" y="0"/>
                </a:moveTo>
                <a:lnTo>
                  <a:pt x="7213873" y="0"/>
                </a:lnTo>
                <a:lnTo>
                  <a:pt x="7213873" y="1275262"/>
                </a:lnTo>
                <a:lnTo>
                  <a:pt x="0" y="1275262"/>
                </a:lnTo>
                <a:lnTo>
                  <a:pt x="0" y="0"/>
                </a:lnTo>
                <a:close/>
              </a:path>
            </a:pathLst>
          </a:custGeom>
          <a:blipFill>
            <a:blip r:embed="rId7"/>
            <a:stretch>
              <a:fillRect l="-9434" t="0" r="0" b="0"/>
            </a:stretch>
          </a:blipFill>
        </p:spPr>
      </p:sp>
      <p:sp>
        <p:nvSpPr>
          <p:cNvPr name="AutoShape 7" id="7"/>
          <p:cNvSpPr/>
          <p:nvPr/>
        </p:nvSpPr>
        <p:spPr>
          <a:xfrm>
            <a:off x="8324844" y="7994673"/>
            <a:ext cx="1638312"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159537" y="1038225"/>
            <a:ext cx="12106762" cy="68389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Struktura projekta</a:t>
            </a:r>
          </a:p>
          <a:p>
            <a:pPr>
              <a:lnSpc>
                <a:spcPts val="3600"/>
              </a:lnSpc>
            </a:pPr>
          </a:p>
          <a:p>
            <a:pPr>
              <a:lnSpc>
                <a:spcPts val="2999"/>
              </a:lnSpc>
            </a:pPr>
            <a:r>
              <a:rPr lang="en-US" sz="2499">
                <a:solidFill>
                  <a:srgbClr val="F5F6F7"/>
                </a:solidFill>
                <a:latin typeface="Poppins Medium Bold"/>
              </a:rPr>
              <a:t>Svaki React projekat sadrži sledeće početne fajlove i foldere:</a:t>
            </a:r>
          </a:p>
          <a:p>
            <a:pPr marL="539749" indent="-269875" lvl="1">
              <a:lnSpc>
                <a:spcPts val="4499"/>
              </a:lnSpc>
              <a:buFont typeface="Arial"/>
              <a:buChar char="•"/>
            </a:pPr>
            <a:r>
              <a:rPr lang="en-US" sz="2499">
                <a:solidFill>
                  <a:srgbClr val="FF3A54"/>
                </a:solidFill>
                <a:latin typeface="Poppins Medium Bold"/>
              </a:rPr>
              <a:t>node_modules folder</a:t>
            </a:r>
            <a:r>
              <a:rPr lang="en-US" sz="2499">
                <a:solidFill>
                  <a:srgbClr val="F5F6F7"/>
                </a:solidFill>
                <a:latin typeface="Poppins Medium Bold"/>
              </a:rPr>
              <a:t>: instalirane zavisnosti</a:t>
            </a:r>
          </a:p>
          <a:p>
            <a:pPr marL="539749" indent="-269875" lvl="1">
              <a:lnSpc>
                <a:spcPts val="4499"/>
              </a:lnSpc>
              <a:buFont typeface="Arial"/>
              <a:buChar char="•"/>
            </a:pPr>
            <a:r>
              <a:rPr lang="en-US" sz="2499">
                <a:solidFill>
                  <a:srgbClr val="FF3A54"/>
                </a:solidFill>
                <a:latin typeface="Poppins Medium Bold"/>
              </a:rPr>
              <a:t>public folder</a:t>
            </a:r>
            <a:r>
              <a:rPr lang="en-US" sz="2499">
                <a:solidFill>
                  <a:srgbClr val="F5F6F7"/>
                </a:solidFill>
                <a:latin typeface="Poppins Medium Bold"/>
              </a:rPr>
              <a:t>: javno dostupni fajlovi</a:t>
            </a:r>
          </a:p>
          <a:p>
            <a:pPr marL="539749" indent="-269875" lvl="1">
              <a:lnSpc>
                <a:spcPts val="4499"/>
              </a:lnSpc>
              <a:buFont typeface="Arial"/>
              <a:buChar char="•"/>
            </a:pPr>
            <a:r>
              <a:rPr lang="en-US" sz="2499">
                <a:solidFill>
                  <a:srgbClr val="FF3A54"/>
                </a:solidFill>
                <a:latin typeface="Poppins Medium Bold"/>
              </a:rPr>
              <a:t>src folder</a:t>
            </a:r>
            <a:r>
              <a:rPr lang="en-US" sz="2499">
                <a:solidFill>
                  <a:srgbClr val="F5F6F7"/>
                </a:solidFill>
                <a:latin typeface="Poppins Medium Bold"/>
              </a:rPr>
              <a:t>: izvorni kod aplikacije</a:t>
            </a:r>
          </a:p>
          <a:p>
            <a:pPr marL="539749" indent="-269875" lvl="1">
              <a:lnSpc>
                <a:spcPts val="4499"/>
              </a:lnSpc>
              <a:buFont typeface="Arial"/>
              <a:buChar char="•"/>
            </a:pPr>
            <a:r>
              <a:rPr lang="en-US" sz="2499">
                <a:solidFill>
                  <a:srgbClr val="FF3A54"/>
                </a:solidFill>
                <a:latin typeface="Poppins Medium Bold"/>
              </a:rPr>
              <a:t>.gitignore fajl</a:t>
            </a:r>
            <a:r>
              <a:rPr lang="en-US" sz="2499">
                <a:solidFill>
                  <a:srgbClr val="F5F6F7"/>
                </a:solidFill>
                <a:latin typeface="Poppins Medium Bold"/>
              </a:rPr>
              <a:t>: šta git treba da ignoriše</a:t>
            </a:r>
          </a:p>
          <a:p>
            <a:pPr marL="539749" indent="-269875" lvl="1">
              <a:lnSpc>
                <a:spcPts val="4499"/>
              </a:lnSpc>
              <a:buFont typeface="Arial"/>
              <a:buChar char="•"/>
            </a:pPr>
            <a:r>
              <a:rPr lang="en-US" sz="2499">
                <a:solidFill>
                  <a:srgbClr val="FF3A54"/>
                </a:solidFill>
                <a:latin typeface="Poppins Medium Bold"/>
              </a:rPr>
              <a:t>index.html</a:t>
            </a:r>
            <a:r>
              <a:rPr lang="en-US" sz="2499">
                <a:solidFill>
                  <a:srgbClr val="F5F6F7"/>
                </a:solidFill>
                <a:latin typeface="Poppins Medium Bold"/>
              </a:rPr>
              <a:t>: osnovni HTML dokument za aplikaciju</a:t>
            </a:r>
          </a:p>
          <a:p>
            <a:pPr marL="539749" indent="-269875" lvl="1">
              <a:lnSpc>
                <a:spcPts val="4499"/>
              </a:lnSpc>
              <a:buFont typeface="Arial"/>
              <a:buChar char="•"/>
            </a:pPr>
            <a:r>
              <a:rPr lang="en-US" sz="2499">
                <a:solidFill>
                  <a:srgbClr val="FF3A54"/>
                </a:solidFill>
                <a:latin typeface="Poppins Medium Bold"/>
              </a:rPr>
              <a:t>package.json</a:t>
            </a:r>
            <a:r>
              <a:rPr lang="en-US" sz="2499">
                <a:solidFill>
                  <a:srgbClr val="F5F6F7"/>
                </a:solidFill>
                <a:latin typeface="Poppins Medium Bold"/>
              </a:rPr>
              <a:t>: definisane zavisnosti, skripte i    konfiguracije</a:t>
            </a:r>
          </a:p>
          <a:p>
            <a:pPr marL="539749" indent="-269875" lvl="1">
              <a:lnSpc>
                <a:spcPts val="4499"/>
              </a:lnSpc>
              <a:buFont typeface="Arial"/>
              <a:buChar char="•"/>
            </a:pPr>
            <a:r>
              <a:rPr lang="en-US" sz="2499">
                <a:solidFill>
                  <a:srgbClr val="FF3A54"/>
                </a:solidFill>
                <a:latin typeface="Poppins Medium Bold"/>
              </a:rPr>
              <a:t>tsconfig.json</a:t>
            </a:r>
            <a:r>
              <a:rPr lang="en-US" sz="2499">
                <a:solidFill>
                  <a:srgbClr val="F5F6F7"/>
                </a:solidFill>
                <a:latin typeface="Poppins Medium Bold"/>
              </a:rPr>
              <a:t>: konfiguracija za TypeScript</a:t>
            </a:r>
          </a:p>
          <a:p>
            <a:pPr marL="539749" indent="-269875" lvl="1">
              <a:lnSpc>
                <a:spcPts val="4499"/>
              </a:lnSpc>
              <a:buFont typeface="Arial"/>
              <a:buChar char="•"/>
            </a:pPr>
            <a:r>
              <a:rPr lang="en-US" sz="2499">
                <a:solidFill>
                  <a:srgbClr val="FF3A54"/>
                </a:solidFill>
                <a:latin typeface="Poppins Medium Bold"/>
              </a:rPr>
              <a:t>vite.config.ts</a:t>
            </a:r>
            <a:r>
              <a:rPr lang="en-US" sz="2499">
                <a:solidFill>
                  <a:srgbClr val="F5F6F7"/>
                </a:solidFill>
                <a:latin typeface="Poppins Medium Bold"/>
              </a:rPr>
              <a:t>: konfiguracija za Vite</a:t>
            </a:r>
          </a:p>
          <a:p>
            <a:pPr marL="539749" indent="-269875" lvl="1">
              <a:lnSpc>
                <a:spcPts val="4499"/>
              </a:lnSpc>
              <a:buFont typeface="Arial"/>
              <a:buChar char="•"/>
            </a:pPr>
            <a:r>
              <a:rPr lang="en-US" sz="2499">
                <a:solidFill>
                  <a:srgbClr val="FF3A54"/>
                </a:solidFill>
                <a:latin typeface="Poppins Medium Bold"/>
              </a:rPr>
              <a:t>README.md</a:t>
            </a:r>
            <a:r>
              <a:rPr lang="en-US" sz="2499">
                <a:solidFill>
                  <a:srgbClr val="F5F6F7"/>
                </a:solidFill>
                <a:latin typeface="Poppins Medium Bold"/>
              </a:rPr>
              <a:t>: dokumentacija</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66298" y="2269082"/>
            <a:ext cx="4369157" cy="5966006"/>
          </a:xfrm>
          <a:custGeom>
            <a:avLst/>
            <a:gdLst/>
            <a:ahLst/>
            <a:cxnLst/>
            <a:rect r="r" b="b" t="t" l="l"/>
            <a:pathLst>
              <a:path h="5966006" w="4369157">
                <a:moveTo>
                  <a:pt x="0" y="0"/>
                </a:moveTo>
                <a:lnTo>
                  <a:pt x="4369157" y="0"/>
                </a:lnTo>
                <a:lnTo>
                  <a:pt x="4369157" y="5966006"/>
                </a:lnTo>
                <a:lnTo>
                  <a:pt x="0" y="5966006"/>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15053171" cy="2571750"/>
          </a:xfrm>
          <a:prstGeom prst="rect">
            <a:avLst/>
          </a:prstGeom>
        </p:spPr>
        <p:txBody>
          <a:bodyPr anchor="t" rtlCol="false" tIns="0" lIns="0" bIns="0" rIns="0">
            <a:spAutoFit/>
          </a:bodyPr>
          <a:lstStyle/>
          <a:p>
            <a:pPr>
              <a:lnSpc>
                <a:spcPts val="8399"/>
              </a:lnSpc>
            </a:pPr>
            <a:r>
              <a:rPr lang="en-US" sz="6999">
                <a:solidFill>
                  <a:srgbClr val="02C1C2"/>
                </a:solidFill>
                <a:latin typeface="Poppins Medium Bold"/>
              </a:rPr>
              <a:t>Instalacija biblioteka</a:t>
            </a:r>
          </a:p>
          <a:p>
            <a:pPr>
              <a:lnSpc>
                <a:spcPts val="3000"/>
              </a:lnSpc>
            </a:pPr>
          </a:p>
          <a:p>
            <a:pPr>
              <a:lnSpc>
                <a:spcPts val="3000"/>
              </a:lnSpc>
            </a:pPr>
            <a:r>
              <a:rPr lang="en-US" sz="2500">
                <a:solidFill>
                  <a:srgbClr val="FFFFFF"/>
                </a:solidFill>
                <a:latin typeface="Poppins Medium"/>
              </a:rPr>
              <a:t>U React-u se biblioteke i zavisnosti instaliraju preko npm-a ili yarn-a. </a:t>
            </a:r>
          </a:p>
          <a:p>
            <a:pPr>
              <a:lnSpc>
                <a:spcPts val="3000"/>
              </a:lnSpc>
            </a:pPr>
          </a:p>
          <a:p>
            <a:pPr>
              <a:lnSpc>
                <a:spcPts val="3000"/>
              </a:lnSpc>
            </a:pPr>
            <a:r>
              <a:rPr lang="en-US" sz="2500">
                <a:solidFill>
                  <a:srgbClr val="FFFFFF"/>
                </a:solidFill>
                <a:latin typeface="Poppins Medium"/>
              </a:rPr>
              <a:t>Instalacija se radi sledećom komandom:</a:t>
            </a:r>
          </a:p>
        </p:txBody>
      </p:sp>
      <p:sp>
        <p:nvSpPr>
          <p:cNvPr name="Freeform 3" id="3"/>
          <p:cNvSpPr/>
          <p:nvPr/>
        </p:nvSpPr>
        <p:spPr>
          <a:xfrm flipH="false" flipV="false" rot="-5400000">
            <a:off x="10939" y="-10939"/>
            <a:ext cx="3989128" cy="4011006"/>
          </a:xfrm>
          <a:custGeom>
            <a:avLst/>
            <a:gdLst/>
            <a:ahLst/>
            <a:cxnLst/>
            <a:rect r="r" b="b" t="t" l="l"/>
            <a:pathLst>
              <a:path h="4011006" w="3989128">
                <a:moveTo>
                  <a:pt x="0" y="0"/>
                </a:moveTo>
                <a:lnTo>
                  <a:pt x="3989128" y="0"/>
                </a:lnTo>
                <a:lnTo>
                  <a:pt x="3989128" y="4011006"/>
                </a:lnTo>
                <a:lnTo>
                  <a:pt x="0" y="4011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205054" y="3280162"/>
            <a:ext cx="6700463" cy="1417933"/>
            <a:chOff x="0" y="0"/>
            <a:chExt cx="1764731" cy="373447"/>
          </a:xfrm>
        </p:grpSpPr>
        <p:sp>
          <p:nvSpPr>
            <p:cNvPr name="Freeform 5" id="5"/>
            <p:cNvSpPr/>
            <p:nvPr/>
          </p:nvSpPr>
          <p:spPr>
            <a:xfrm flipH="false" flipV="false" rot="0">
              <a:off x="0" y="0"/>
              <a:ext cx="1764731" cy="373447"/>
            </a:xfrm>
            <a:custGeom>
              <a:avLst/>
              <a:gdLst/>
              <a:ahLst/>
              <a:cxnLst/>
              <a:rect r="r" b="b" t="t" l="l"/>
              <a:pathLst>
                <a:path h="373447" w="1764731">
                  <a:moveTo>
                    <a:pt x="0" y="0"/>
                  </a:moveTo>
                  <a:lnTo>
                    <a:pt x="1764731" y="0"/>
                  </a:lnTo>
                  <a:lnTo>
                    <a:pt x="1764731" y="373447"/>
                  </a:lnTo>
                  <a:lnTo>
                    <a:pt x="0" y="373447"/>
                  </a:lnTo>
                  <a:close/>
                </a:path>
              </a:pathLst>
            </a:custGeom>
            <a:solidFill>
              <a:srgbClr val="141414"/>
            </a:solidFill>
          </p:spPr>
        </p:sp>
        <p:sp>
          <p:nvSpPr>
            <p:cNvPr name="TextBox 6" id="6"/>
            <p:cNvSpPr txBox="true"/>
            <p:nvPr/>
          </p:nvSpPr>
          <p:spPr>
            <a:xfrm>
              <a:off x="0" y="-57150"/>
              <a:ext cx="1764731" cy="430597"/>
            </a:xfrm>
            <a:prstGeom prst="rect">
              <a:avLst/>
            </a:prstGeom>
          </p:spPr>
          <p:txBody>
            <a:bodyPr anchor="ctr" rtlCol="false" tIns="50800" lIns="50800" bIns="50800" rIns="50800"/>
            <a:lstStyle/>
            <a:p>
              <a:pPr algn="ctr">
                <a:lnSpc>
                  <a:spcPts val="4200"/>
                </a:lnSpc>
                <a:spcBef>
                  <a:spcPct val="0"/>
                </a:spcBef>
              </a:pPr>
              <a:r>
                <a:rPr lang="en-US" sz="3000">
                  <a:solidFill>
                    <a:srgbClr val="FF3A54"/>
                  </a:solidFill>
                  <a:latin typeface="Open Sans Bold"/>
                </a:rPr>
                <a:t>npm install --ime_biblioteke--</a:t>
              </a:r>
            </a:p>
          </p:txBody>
        </p:sp>
      </p:grpSp>
      <p:grpSp>
        <p:nvGrpSpPr>
          <p:cNvPr name="Group 7" id="7"/>
          <p:cNvGrpSpPr/>
          <p:nvPr/>
        </p:nvGrpSpPr>
        <p:grpSpPr>
          <a:xfrm rot="0">
            <a:off x="1028700" y="4698094"/>
            <a:ext cx="15053171" cy="1092200"/>
            <a:chOff x="0" y="0"/>
            <a:chExt cx="3964621" cy="287658"/>
          </a:xfrm>
        </p:grpSpPr>
        <p:sp>
          <p:nvSpPr>
            <p:cNvPr name="Freeform 8" id="8"/>
            <p:cNvSpPr/>
            <p:nvPr/>
          </p:nvSpPr>
          <p:spPr>
            <a:xfrm flipH="false" flipV="false" rot="0">
              <a:off x="0" y="0"/>
              <a:ext cx="3964621" cy="287658"/>
            </a:xfrm>
            <a:custGeom>
              <a:avLst/>
              <a:gdLst/>
              <a:ahLst/>
              <a:cxnLst/>
              <a:rect r="r" b="b" t="t" l="l"/>
              <a:pathLst>
                <a:path h="287658" w="3964621">
                  <a:moveTo>
                    <a:pt x="0" y="0"/>
                  </a:moveTo>
                  <a:lnTo>
                    <a:pt x="3964621" y="0"/>
                  </a:lnTo>
                  <a:lnTo>
                    <a:pt x="3964621" y="287658"/>
                  </a:lnTo>
                  <a:lnTo>
                    <a:pt x="0" y="287658"/>
                  </a:lnTo>
                  <a:close/>
                </a:path>
              </a:pathLst>
            </a:custGeom>
            <a:solidFill>
              <a:srgbClr val="141414"/>
            </a:solidFill>
          </p:spPr>
        </p:sp>
        <p:sp>
          <p:nvSpPr>
            <p:cNvPr name="TextBox 9" id="9"/>
            <p:cNvSpPr txBox="true"/>
            <p:nvPr/>
          </p:nvSpPr>
          <p:spPr>
            <a:xfrm>
              <a:off x="0" y="-38100"/>
              <a:ext cx="3964621" cy="325758"/>
            </a:xfrm>
            <a:prstGeom prst="rect">
              <a:avLst/>
            </a:prstGeom>
          </p:spPr>
          <p:txBody>
            <a:bodyPr anchor="ctr" rtlCol="false" tIns="50800" lIns="50800" bIns="50800" rIns="50800"/>
            <a:lstStyle/>
            <a:p>
              <a:pPr>
                <a:lnSpc>
                  <a:spcPts val="3499"/>
                </a:lnSpc>
                <a:spcBef>
                  <a:spcPct val="0"/>
                </a:spcBef>
              </a:pPr>
              <a:r>
                <a:rPr lang="en-US" sz="2499">
                  <a:solidFill>
                    <a:srgbClr val="F5F6F7"/>
                  </a:solidFill>
                  <a:latin typeface="Poppins Medium"/>
                </a:rPr>
                <a:t>Na sledećem primeru je prikazano kako može da se instalira MaterialUI biblioteka uz pomoć npm-a i yarn-a:</a:t>
              </a:r>
            </a:p>
          </p:txBody>
        </p:sp>
      </p:grpSp>
      <p:sp>
        <p:nvSpPr>
          <p:cNvPr name="Freeform 10" id="10"/>
          <p:cNvSpPr/>
          <p:nvPr/>
        </p:nvSpPr>
        <p:spPr>
          <a:xfrm flipH="false" flipV="false" rot="0">
            <a:off x="4219669" y="5954912"/>
            <a:ext cx="9848661" cy="764945"/>
          </a:xfrm>
          <a:custGeom>
            <a:avLst/>
            <a:gdLst/>
            <a:ahLst/>
            <a:cxnLst/>
            <a:rect r="r" b="b" t="t" l="l"/>
            <a:pathLst>
              <a:path h="764945" w="9848661">
                <a:moveTo>
                  <a:pt x="0" y="0"/>
                </a:moveTo>
                <a:lnTo>
                  <a:pt x="9848662" y="0"/>
                </a:lnTo>
                <a:lnTo>
                  <a:pt x="9848662" y="764945"/>
                </a:lnTo>
                <a:lnTo>
                  <a:pt x="0" y="764945"/>
                </a:lnTo>
                <a:lnTo>
                  <a:pt x="0" y="0"/>
                </a:lnTo>
                <a:close/>
              </a:path>
            </a:pathLst>
          </a:custGeom>
          <a:blipFill>
            <a:blip r:embed="rId5"/>
            <a:stretch>
              <a:fillRect l="0" t="0" r="0" b="0"/>
            </a:stretch>
          </a:blipFill>
        </p:spPr>
      </p:sp>
      <p:sp>
        <p:nvSpPr>
          <p:cNvPr name="Freeform 11" id="11"/>
          <p:cNvSpPr/>
          <p:nvPr/>
        </p:nvSpPr>
        <p:spPr>
          <a:xfrm flipH="false" flipV="false" rot="0">
            <a:off x="4250894" y="7305460"/>
            <a:ext cx="9786212" cy="811420"/>
          </a:xfrm>
          <a:custGeom>
            <a:avLst/>
            <a:gdLst/>
            <a:ahLst/>
            <a:cxnLst/>
            <a:rect r="r" b="b" t="t" l="l"/>
            <a:pathLst>
              <a:path h="811420" w="9786212">
                <a:moveTo>
                  <a:pt x="0" y="0"/>
                </a:moveTo>
                <a:lnTo>
                  <a:pt x="9786212" y="0"/>
                </a:lnTo>
                <a:lnTo>
                  <a:pt x="9786212" y="811419"/>
                </a:lnTo>
                <a:lnTo>
                  <a:pt x="0" y="811419"/>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DAF4qKbj6H0</dc:identifier>
  <dcterms:modified xsi:type="dcterms:W3CDTF">2011-08-01T06:04:30Z</dcterms:modified>
  <cp:revision>1</cp:revision>
  <dc:title>Napredno softversko inzenjerstvo</dc:title>
</cp:coreProperties>
</file>